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3"/>
  </p:notesMasterIdLst>
  <p:sldIdLst>
    <p:sldId id="448" r:id="rId2"/>
    <p:sldId id="450" r:id="rId3"/>
    <p:sldId id="556" r:id="rId4"/>
    <p:sldId id="588" r:id="rId5"/>
    <p:sldId id="629" r:id="rId6"/>
    <p:sldId id="630" r:id="rId7"/>
    <p:sldId id="631" r:id="rId8"/>
    <p:sldId id="627" r:id="rId9"/>
    <p:sldId id="628" r:id="rId10"/>
    <p:sldId id="602" r:id="rId11"/>
    <p:sldId id="603" r:id="rId12"/>
    <p:sldId id="594" r:id="rId13"/>
    <p:sldId id="593" r:id="rId14"/>
    <p:sldId id="626" r:id="rId15"/>
    <p:sldId id="614" r:id="rId16"/>
    <p:sldId id="623" r:id="rId17"/>
    <p:sldId id="619" r:id="rId18"/>
    <p:sldId id="620" r:id="rId19"/>
    <p:sldId id="598" r:id="rId20"/>
    <p:sldId id="621" r:id="rId21"/>
    <p:sldId id="540" r:id="rId22"/>
    <p:sldId id="608" r:id="rId23"/>
    <p:sldId id="622" r:id="rId24"/>
    <p:sldId id="609" r:id="rId25"/>
    <p:sldId id="590" r:id="rId26"/>
    <p:sldId id="624" r:id="rId27"/>
    <p:sldId id="575" r:id="rId28"/>
    <p:sldId id="592" r:id="rId29"/>
    <p:sldId id="625" r:id="rId30"/>
    <p:sldId id="581" r:id="rId31"/>
    <p:sldId id="5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90" autoAdjust="0"/>
  </p:normalViewPr>
  <p:slideViewPr>
    <p:cSldViewPr>
      <p:cViewPr varScale="1">
        <p:scale>
          <a:sx n="68" d="100"/>
          <a:sy n="68" d="100"/>
        </p:scale>
        <p:origin x="780" y="96"/>
      </p:cViewPr>
      <p:guideLst>
        <p:guide orient="horz" pos="2160"/>
        <p:guide pos="2880"/>
      </p:guideLst>
    </p:cSldViewPr>
  </p:slideViewPr>
  <p:outlineViewPr>
    <p:cViewPr>
      <p:scale>
        <a:sx n="33" d="100"/>
        <a:sy n="33" d="100"/>
      </p:scale>
      <p:origin x="24" y="268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22"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13/12/2019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tx2"/>
              </a:buClr>
              <a:buFont typeface="Arial" panose="020B0604020202020204" pitchFamily="34" charset="0"/>
              <a:buChar cha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342900" indent="-342900" algn="r" defTabSz="914400" rtl="1" eaLnBrk="1" latinLnBrk="0" hangingPunct="1">
        <a:spcBef>
          <a:spcPct val="20000"/>
        </a:spcBef>
        <a:spcAft>
          <a:spcPts val="600"/>
        </a:spcAft>
        <a:buClr>
          <a:schemeClr val="tx2"/>
        </a:buClr>
        <a:buFont typeface="Arial" panose="020B0604020202020204" pitchFamily="34" charset="0"/>
        <a:buChar char="•"/>
        <a:defRPr sz="2000" b="0"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html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dgtrBstTy4g?t=2m7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LxGHwZWKnI" TargetMode="External"/><Relationship Id="rId2" Type="http://schemas.openxmlformats.org/officeDocument/2006/relationships/hyperlink" Target="https://youtu.be/oIkhgagvrjI?t=5m53s"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youtube.com/watch?v=dgtrBstTy4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NQXAC9IVRw" TargetMode="External"/><Relationship Id="rId2" Type="http://schemas.openxmlformats.org/officeDocument/2006/relationships/hyperlink" Target="https://www.youtube.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lipconverter.cc/" TargetMode="External"/><Relationship Id="rId2" Type="http://schemas.openxmlformats.org/officeDocument/2006/relationships/hyperlink" Target="http://en.savefrom.net/" TargetMode="External"/><Relationship Id="rId1" Type="http://schemas.openxmlformats.org/officeDocument/2006/relationships/slideLayout" Target="../slideLayouts/slideLayout2.xml"/><Relationship Id="rId5" Type="http://schemas.openxmlformats.org/officeDocument/2006/relationships/hyperlink" Target="https://www.ssyoutube.com/watch?v=dYk_kBvrGQI" TargetMode="External"/><Relationship Id="rId4" Type="http://schemas.openxmlformats.org/officeDocument/2006/relationships/hyperlink" Target="http://www.onlineyoutube.com/YouTube-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br>
              <a:rPr lang="en-US" dirty="0"/>
            </a:br>
            <a:r>
              <a:rPr lang="ar-JO" dirty="0"/>
              <a:t>0731102</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يوتيوب </a:t>
            </a:r>
            <a:r>
              <a:rPr lang="en-US" dirty="0"/>
              <a:t>YouTube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YouTube logo 2015.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1905000"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تغيير سرعة مقطع الفيديو</a:t>
            </a:r>
            <a:endParaRPr lang="en-US" dirty="0"/>
          </a:p>
        </p:txBody>
      </p:sp>
      <p:sp>
        <p:nvSpPr>
          <p:cNvPr id="3" name="Content Placeholder 2"/>
          <p:cNvSpPr>
            <a:spLocks noGrp="1"/>
          </p:cNvSpPr>
          <p:nvPr>
            <p:ph idx="1"/>
          </p:nvPr>
        </p:nvSpPr>
        <p:spPr/>
        <p:txBody>
          <a:bodyPr/>
          <a:lstStyle/>
          <a:p>
            <a:r>
              <a:rPr lang="ar-JO" dirty="0"/>
              <a:t>تغيير سرعة مقطع الفيديو</a:t>
            </a:r>
          </a:p>
          <a:p>
            <a:pPr lvl="1"/>
            <a:r>
              <a:rPr lang="ar-JO" dirty="0"/>
              <a:t>يجب أن يكون المتصفح يدعم </a:t>
            </a:r>
            <a:r>
              <a:rPr lang="en-US" dirty="0">
                <a:hlinkClick r:id="rId2"/>
              </a:rPr>
              <a:t>YouTube's HTML 5 Video Player</a:t>
            </a:r>
            <a:endParaRPr lang="ar-JO" dirty="0"/>
          </a:p>
          <a:p>
            <a:pPr lvl="1"/>
            <a:r>
              <a:rPr lang="ar-JO" dirty="0"/>
              <a:t>تغيير سرعة الفيديو لا يؤثر على سرعة الدعايات حيث تبقى سرعتها بدون تغيير</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pic>
        <p:nvPicPr>
          <p:cNvPr id="5" name="Picture 4">
            <a:extLst>
              <a:ext uri="{FF2B5EF4-FFF2-40B4-BE49-F238E27FC236}">
                <a16:creationId xmlns:a16="http://schemas.microsoft.com/office/drawing/2014/main" id="{ADB065C9-FB65-4B03-B122-5CF83D81F975}"/>
              </a:ext>
            </a:extLst>
          </p:cNvPr>
          <p:cNvPicPr>
            <a:picLocks noChangeAspect="1"/>
          </p:cNvPicPr>
          <p:nvPr/>
        </p:nvPicPr>
        <p:blipFill>
          <a:blip r:embed="rId3"/>
          <a:stretch>
            <a:fillRect/>
          </a:stretch>
        </p:blipFill>
        <p:spPr>
          <a:xfrm>
            <a:off x="1524000" y="2971800"/>
            <a:ext cx="6091237" cy="3536540"/>
          </a:xfrm>
          <a:prstGeom prst="rect">
            <a:avLst/>
          </a:prstGeom>
        </p:spPr>
      </p:pic>
    </p:spTree>
    <p:extLst>
      <p:ext uri="{BB962C8B-B14F-4D97-AF65-F5344CB8AC3E}">
        <p14:creationId xmlns:p14="http://schemas.microsoft.com/office/powerpoint/2010/main" val="140569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نسخ رابط الفيديو في لحظة معينة</a:t>
            </a:r>
            <a:endParaRPr lang="en-US" dirty="0"/>
          </a:p>
        </p:txBody>
      </p:sp>
      <p:sp>
        <p:nvSpPr>
          <p:cNvPr id="3" name="Content Placeholder 2"/>
          <p:cNvSpPr>
            <a:spLocks noGrp="1"/>
          </p:cNvSpPr>
          <p:nvPr>
            <p:ph idx="1"/>
          </p:nvPr>
        </p:nvSpPr>
        <p:spPr/>
        <p:txBody>
          <a:bodyPr/>
          <a:lstStyle/>
          <a:p>
            <a:r>
              <a:rPr lang="ar-JO" dirty="0"/>
              <a:t>نسخ رابط الفيديو في لحظة معينة</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6" name="Picture 5">
            <a:extLst>
              <a:ext uri="{FF2B5EF4-FFF2-40B4-BE49-F238E27FC236}">
                <a16:creationId xmlns:a16="http://schemas.microsoft.com/office/drawing/2014/main" id="{41C1E31B-713B-4477-9CE9-B48221CA98B5}"/>
              </a:ext>
            </a:extLst>
          </p:cNvPr>
          <p:cNvPicPr>
            <a:picLocks noChangeAspect="1"/>
          </p:cNvPicPr>
          <p:nvPr/>
        </p:nvPicPr>
        <p:blipFill>
          <a:blip r:embed="rId2"/>
          <a:stretch>
            <a:fillRect/>
          </a:stretch>
        </p:blipFill>
        <p:spPr>
          <a:xfrm>
            <a:off x="386185" y="2243931"/>
            <a:ext cx="7367165" cy="4110832"/>
          </a:xfrm>
          <a:prstGeom prst="rect">
            <a:avLst/>
          </a:prstGeom>
        </p:spPr>
      </p:pic>
    </p:spTree>
    <p:extLst>
      <p:ext uri="{BB962C8B-B14F-4D97-AF65-F5344CB8AC3E}">
        <p14:creationId xmlns:p14="http://schemas.microsoft.com/office/powerpoint/2010/main" val="137720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حساب عدد مشاهدات الفيديو في يوتيوب</a:t>
            </a:r>
          </a:p>
        </p:txBody>
      </p:sp>
      <p:sp>
        <p:nvSpPr>
          <p:cNvPr id="3" name="Content Placeholder 2"/>
          <p:cNvSpPr>
            <a:spLocks noGrp="1"/>
          </p:cNvSpPr>
          <p:nvPr>
            <p:ph idx="1"/>
          </p:nvPr>
        </p:nvSpPr>
        <p:spPr/>
        <p:txBody>
          <a:bodyPr>
            <a:normAutofit/>
          </a:bodyPr>
          <a:lstStyle/>
          <a:p>
            <a:r>
              <a:rPr lang="ar-JO" dirty="0"/>
              <a:t>كيف يتم حساب عدد مشاهدات الفيديو في يوتيوب</a:t>
            </a:r>
            <a:r>
              <a:rPr lang="en-US" dirty="0"/>
              <a:t>؟</a:t>
            </a:r>
            <a:endParaRPr lang="ar-JO" dirty="0"/>
          </a:p>
          <a:p>
            <a:r>
              <a:rPr lang="ar-JO" dirty="0"/>
              <a:t>هل يعتبر الوصول الى صفحة الفيديو مشاهدة أم يجب تشغيل الفيديو حتى يتم حساب المشاهدة؟</a:t>
            </a:r>
            <a:endParaRPr lang="en-US" dirty="0"/>
          </a:p>
          <a:p>
            <a:r>
              <a:rPr lang="ar-JO" dirty="0"/>
              <a:t>هل يتم حساب عدد المشاهدات التي تحتوي على عنوان مضلل أو	 صورة </a:t>
            </a:r>
            <a:r>
              <a:rPr lang="en-US" dirty="0"/>
              <a:t> Thumbnail </a:t>
            </a:r>
            <a:r>
              <a:rPr lang="ar-JO" dirty="0"/>
              <a:t>مضللة؟</a:t>
            </a:r>
          </a:p>
          <a:p>
            <a:r>
              <a:rPr lang="ar-JO" dirty="0"/>
              <a:t>هل يتم حساب عدد مشاهدات الفيديو الذي يتم تشغيله تلقائيا على مواقع الانترنت؟</a:t>
            </a:r>
          </a:p>
          <a:p>
            <a:r>
              <a:rPr lang="ar-JO" dirty="0"/>
              <a:t>هل يتم حساب عدد المشاهدات اذا قام نفس المستخدم بمشاهدة الفيديو عدة مرات خلال فترات متقاربة؟ وهل يتم حسابها اذا كانت الفترة غير متقاربة كأن يقوم المستخدم بمشاهدة الفيديو في أيام مختلفة؟</a:t>
            </a:r>
          </a:p>
          <a:p>
            <a:endParaRPr lang="ar-JO" dirty="0"/>
          </a:p>
          <a:p>
            <a:r>
              <a:rPr lang="en-US" dirty="0">
                <a:hlinkClick r:id="rId2"/>
              </a:rPr>
              <a:t>https://youtu.be/dgtrBstTy4g?t=2m7s</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102623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تجميد عدد المشاهدات عندما تصل 301</a:t>
            </a:r>
            <a:endParaRPr lang="en-US" dirty="0"/>
          </a:p>
        </p:txBody>
      </p:sp>
      <p:sp>
        <p:nvSpPr>
          <p:cNvPr id="3" name="Content Placeholder 2"/>
          <p:cNvSpPr>
            <a:spLocks noGrp="1"/>
          </p:cNvSpPr>
          <p:nvPr>
            <p:ph idx="1"/>
          </p:nvPr>
        </p:nvSpPr>
        <p:spPr/>
        <p:txBody>
          <a:bodyPr/>
          <a:lstStyle/>
          <a:p>
            <a:r>
              <a:rPr lang="ar-JO" b="1" dirty="0"/>
              <a:t>لماذا</a:t>
            </a:r>
            <a:r>
              <a:rPr lang="ar-JO" dirty="0"/>
              <a:t> يقوم يوتيوب بتجميد عدد المشاهدات عندما تصل 301؟</a:t>
            </a:r>
            <a:endParaRPr lang="en-US" dirty="0"/>
          </a:p>
          <a:p>
            <a:r>
              <a:rPr lang="en-US" dirty="0">
                <a:hlinkClick r:id="rId2"/>
              </a:rPr>
              <a:t>https://youtu.be/oIkhgagvrjI?t=2m40s</a:t>
            </a:r>
            <a:endParaRPr lang="ar-JO" dirty="0">
              <a:hlinkClick r:id="rId2"/>
            </a:endParaRPr>
          </a:p>
          <a:p>
            <a:r>
              <a:rPr lang="ar-JO" b="1" dirty="0"/>
              <a:t>كيف</a:t>
            </a:r>
            <a:r>
              <a:rPr lang="ar-JO" dirty="0"/>
              <a:t> يقوم يوتيوب بتجميد عدد المشاهدات عندما تصل 301؟</a:t>
            </a:r>
            <a:endParaRPr lang="en-US" dirty="0"/>
          </a:p>
          <a:p>
            <a:r>
              <a:rPr lang="en-US" dirty="0">
                <a:hlinkClick r:id="rId2"/>
              </a:rPr>
              <a:t>https://youtu.be/oIkhgagvrjI?t=5m53s</a:t>
            </a:r>
            <a:endParaRPr lang="en-US" dirty="0"/>
          </a:p>
          <a:p>
            <a:r>
              <a:rPr lang="en-US" dirty="0">
                <a:hlinkClick r:id="rId3"/>
              </a:rPr>
              <a:t>https://www.youtube.com/watch?v=gLxGHwZWKnI</a:t>
            </a:r>
            <a:endParaRPr lang="ar-JO" dirty="0"/>
          </a:p>
          <a:p>
            <a:endParaRPr lang="en-US" dirty="0">
              <a:hlinkClick r:id="rId4"/>
            </a:endParaRPr>
          </a:p>
          <a:p>
            <a:endParaRPr lang="en-US" dirty="0">
              <a:hlinkClick r:id="rId4"/>
            </a:endParaRPr>
          </a:p>
          <a:p>
            <a:endParaRPr lang="en-US" dirty="0"/>
          </a:p>
          <a:p>
            <a:endParaRPr lang="ar-JO"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306205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المكتبة </a:t>
            </a:r>
            <a:r>
              <a:rPr lang="en-US" dirty="0">
                <a:solidFill>
                  <a:schemeClr val="tx2"/>
                </a:solidFill>
              </a:rPr>
              <a:t>library</a:t>
            </a:r>
          </a:p>
        </p:txBody>
      </p:sp>
    </p:spTree>
    <p:extLst>
      <p:ext uri="{BB962C8B-B14F-4D97-AF65-F5344CB8AC3E}">
        <p14:creationId xmlns:p14="http://schemas.microsoft.com/office/powerpoint/2010/main" val="292438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المكتبة </a:t>
            </a:r>
            <a:r>
              <a:rPr lang="en-US" dirty="0"/>
              <a:t>library</a:t>
            </a:r>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sp>
        <p:nvSpPr>
          <p:cNvPr id="7" name="TextBox 6"/>
          <p:cNvSpPr txBox="1"/>
          <p:nvPr/>
        </p:nvSpPr>
        <p:spPr>
          <a:xfrm>
            <a:off x="533400" y="1676400"/>
            <a:ext cx="7543800" cy="2862322"/>
          </a:xfrm>
          <a:prstGeom prst="rect">
            <a:avLst/>
          </a:prstGeom>
          <a:noFill/>
        </p:spPr>
        <p:txBody>
          <a:bodyPr wrap="square" rtlCol="0">
            <a:spAutoFit/>
          </a:bodyPr>
          <a:lstStyle/>
          <a:p>
            <a:pPr marL="285750" indent="-285750" algn="r" rtl="1">
              <a:buFont typeface="Arial" panose="020B0604020202020204" pitchFamily="34" charset="0"/>
              <a:buChar char="•"/>
            </a:pPr>
            <a:r>
              <a:rPr lang="ar-JO" dirty="0"/>
              <a:t>معلومات إحصائية عن القنوات التي اشتركت فيها و كذلك التي تم الاعجاب بها والفيديوهات التي تم تحميلها</a:t>
            </a:r>
          </a:p>
          <a:p>
            <a:pPr marL="285750" indent="-285750" algn="r" rtl="1">
              <a:buFont typeface="Arial" panose="020B0604020202020204" pitchFamily="34" charset="0"/>
              <a:buChar char="•"/>
            </a:pPr>
            <a:r>
              <a:rPr lang="ar-JO" dirty="0"/>
              <a:t>عرض مقاطع فيديو من المكتبة </a:t>
            </a:r>
            <a:r>
              <a:rPr lang="en-US" dirty="0"/>
              <a:t>library</a:t>
            </a:r>
            <a:r>
              <a:rPr lang="ar-JO" dirty="0"/>
              <a:t> والتي تحوي على</a:t>
            </a:r>
            <a:r>
              <a:rPr lang="en-US" dirty="0"/>
              <a:t>:</a:t>
            </a:r>
          </a:p>
          <a:p>
            <a:pPr marL="742950" lvl="1" indent="-285750" algn="r" rtl="1">
              <a:buFont typeface="Arial" panose="020B0604020202020204" pitchFamily="34" charset="0"/>
              <a:buChar char="•"/>
            </a:pPr>
            <a:r>
              <a:rPr lang="ar-JO" dirty="0"/>
              <a:t>سجل المشاهدة </a:t>
            </a:r>
            <a:r>
              <a:rPr lang="en-US" dirty="0"/>
              <a:t>History.</a:t>
            </a:r>
            <a:r>
              <a:rPr lang="ar-JO" dirty="0"/>
              <a:t> </a:t>
            </a:r>
            <a:endParaRPr lang="en-US" dirty="0"/>
          </a:p>
          <a:p>
            <a:pPr marL="742950" lvl="1" indent="-285750" algn="r" rtl="1">
              <a:buFont typeface="Arial" panose="020B0604020202020204" pitchFamily="34" charset="0"/>
              <a:buChar char="•"/>
            </a:pPr>
            <a:r>
              <a:rPr lang="ar-JO" dirty="0"/>
              <a:t>المشاهدة لاحقًا </a:t>
            </a:r>
            <a:r>
              <a:rPr lang="en-US" dirty="0"/>
              <a:t>Watch Later</a:t>
            </a:r>
            <a:r>
              <a:rPr lang="ar-JO" dirty="0"/>
              <a:t> </a:t>
            </a:r>
            <a:endParaRPr lang="en-US" dirty="0"/>
          </a:p>
          <a:p>
            <a:pPr marL="742950" lvl="1" indent="-285750" algn="r" rtl="1">
              <a:buFont typeface="Arial" panose="020B0604020202020204" pitchFamily="34" charset="0"/>
              <a:buChar char="•"/>
            </a:pPr>
            <a:r>
              <a:rPr lang="ar-JO" dirty="0"/>
              <a:t>قائمة الاعجاب </a:t>
            </a:r>
            <a:r>
              <a:rPr lang="en-US" dirty="0"/>
              <a:t>liked videos</a:t>
            </a:r>
          </a:p>
          <a:p>
            <a:pPr marL="742950" lvl="1" indent="-285750" algn="r" rtl="1">
              <a:buFont typeface="Arial" panose="020B0604020202020204" pitchFamily="34" charset="0"/>
              <a:buChar char="•"/>
            </a:pPr>
            <a:r>
              <a:rPr lang="ar-JO" dirty="0"/>
              <a:t>قوائم التشغيل </a:t>
            </a:r>
            <a:r>
              <a:rPr lang="en-US" dirty="0"/>
              <a:t>Playlists</a:t>
            </a:r>
            <a:r>
              <a:rPr lang="ar-JO" dirty="0"/>
              <a:t> </a:t>
            </a:r>
            <a:endParaRPr lang="en-US" dirty="0"/>
          </a:p>
          <a:p>
            <a:pPr marL="742950" lvl="1" indent="-285750" algn="r" rtl="1">
              <a:buFont typeface="Arial" panose="020B0604020202020204" pitchFamily="34" charset="0"/>
              <a:buChar char="•"/>
            </a:pPr>
            <a:endParaRPr lang="en-US" dirty="0"/>
          </a:p>
          <a:p>
            <a:pPr algn="r" rtl="1"/>
            <a:endParaRPr lang="en-US" dirty="0"/>
          </a:p>
          <a:p>
            <a:pPr algn="r"/>
            <a:r>
              <a:rPr lang="en-US" dirty="0"/>
              <a:t> </a:t>
            </a:r>
          </a:p>
        </p:txBody>
      </p:sp>
    </p:spTree>
    <p:extLst>
      <p:ext uri="{BB962C8B-B14F-4D97-AF65-F5344CB8AC3E}">
        <p14:creationId xmlns:p14="http://schemas.microsoft.com/office/powerpoint/2010/main" val="162144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الاشتراكات </a:t>
            </a:r>
            <a:r>
              <a:rPr lang="en-US" dirty="0">
                <a:solidFill>
                  <a:schemeClr val="tx2"/>
                </a:solidFill>
              </a:rPr>
              <a:t>Subscriptions</a:t>
            </a:r>
          </a:p>
        </p:txBody>
      </p:sp>
    </p:spTree>
    <p:extLst>
      <p:ext uri="{BB962C8B-B14F-4D97-AF65-F5344CB8AC3E}">
        <p14:creationId xmlns:p14="http://schemas.microsoft.com/office/powerpoint/2010/main" val="399251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40A88-E2CF-40B3-B45B-32AA2709FFB4}"/>
              </a:ext>
            </a:extLst>
          </p:cNvPr>
          <p:cNvPicPr>
            <a:picLocks noChangeAspect="1"/>
          </p:cNvPicPr>
          <p:nvPr/>
        </p:nvPicPr>
        <p:blipFill>
          <a:blip r:embed="rId2"/>
          <a:stretch>
            <a:fillRect/>
          </a:stretch>
        </p:blipFill>
        <p:spPr>
          <a:xfrm>
            <a:off x="124168" y="3733800"/>
            <a:ext cx="7532572" cy="2758878"/>
          </a:xfrm>
          <a:prstGeom prst="rect">
            <a:avLst/>
          </a:prstGeom>
        </p:spPr>
      </p:pic>
      <p:sp>
        <p:nvSpPr>
          <p:cNvPr id="2" name="Title 1"/>
          <p:cNvSpPr>
            <a:spLocks noGrp="1"/>
          </p:cNvSpPr>
          <p:nvPr>
            <p:ph type="title"/>
          </p:nvPr>
        </p:nvSpPr>
        <p:spPr/>
        <p:txBody>
          <a:bodyPr/>
          <a:lstStyle/>
          <a:p>
            <a:r>
              <a:rPr lang="ar-JO" dirty="0"/>
              <a:t>الاشتراكات </a:t>
            </a:r>
            <a:r>
              <a:rPr lang="en-US" dirty="0"/>
              <a:t>Subscriptions</a:t>
            </a:r>
          </a:p>
        </p:txBody>
      </p:sp>
      <p:sp>
        <p:nvSpPr>
          <p:cNvPr id="3" name="Content Placeholder 2"/>
          <p:cNvSpPr>
            <a:spLocks noGrp="1"/>
          </p:cNvSpPr>
          <p:nvPr>
            <p:ph idx="1"/>
          </p:nvPr>
        </p:nvSpPr>
        <p:spPr/>
        <p:txBody>
          <a:bodyPr/>
          <a:lstStyle/>
          <a:p>
            <a:r>
              <a:rPr lang="ar-JO" dirty="0"/>
              <a:t>للاشتراك في القناة، انقر على زر "اشتراك"  أينما تراه.</a:t>
            </a:r>
          </a:p>
          <a:p>
            <a:r>
              <a:rPr lang="ar-JO" dirty="0"/>
              <a:t>إذا كنت تشاهد قنوات بصورة منتظمة فحاول الاشتراك فيها.</a:t>
            </a:r>
          </a:p>
          <a:p>
            <a:r>
              <a:rPr lang="ar-JO" dirty="0"/>
              <a:t>يمكنك العثور على قنوات مقترحة في صفحتك الرئيسية.</a:t>
            </a:r>
          </a:p>
          <a:p>
            <a:r>
              <a:rPr lang="ar-JO" dirty="0"/>
              <a:t>عندما تزور صفحتك الرئيسية ستظهر مقاطع فيديو جديدة من قنوات اشتركت فيها واقتراحات لقنوات أو مقاطع فيديو قد تثير اهتمامك</a:t>
            </a:r>
          </a:p>
          <a:p>
            <a:pPr marL="0" indent="0">
              <a:buNone/>
            </a:pP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sp>
        <p:nvSpPr>
          <p:cNvPr id="8" name="Oval 7"/>
          <p:cNvSpPr/>
          <p:nvPr/>
        </p:nvSpPr>
        <p:spPr>
          <a:xfrm>
            <a:off x="6553200" y="5410200"/>
            <a:ext cx="1255939"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34C082-5A1D-41A4-8DA7-9F29EFEB1B14}"/>
              </a:ext>
            </a:extLst>
          </p:cNvPr>
          <p:cNvSpPr/>
          <p:nvPr/>
        </p:nvSpPr>
        <p:spPr>
          <a:xfrm>
            <a:off x="859290" y="5701788"/>
            <a:ext cx="1255939" cy="318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3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القناة </a:t>
            </a:r>
            <a:r>
              <a:rPr lang="en-US" dirty="0"/>
              <a:t>Channel</a:t>
            </a:r>
            <a:endParaRPr lang="ar-JO" dirty="0"/>
          </a:p>
        </p:txBody>
      </p:sp>
      <p:sp>
        <p:nvSpPr>
          <p:cNvPr id="3" name="Content Placeholder 2"/>
          <p:cNvSpPr>
            <a:spLocks noGrp="1"/>
          </p:cNvSpPr>
          <p:nvPr>
            <p:ph idx="1"/>
          </p:nvPr>
        </p:nvSpPr>
        <p:spPr/>
        <p:txBody>
          <a:bodyPr/>
          <a:lstStyle/>
          <a:p>
            <a:endParaRPr lang="ar-JO"/>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pic>
        <p:nvPicPr>
          <p:cNvPr id="5" name="Picture 4">
            <a:extLst>
              <a:ext uri="{FF2B5EF4-FFF2-40B4-BE49-F238E27FC236}">
                <a16:creationId xmlns:a16="http://schemas.microsoft.com/office/drawing/2014/main" id="{06318673-7763-4FC2-B51A-40A2D67E0912}"/>
              </a:ext>
            </a:extLst>
          </p:cNvPr>
          <p:cNvPicPr>
            <a:picLocks noChangeAspect="1"/>
          </p:cNvPicPr>
          <p:nvPr/>
        </p:nvPicPr>
        <p:blipFill>
          <a:blip r:embed="rId2"/>
          <a:stretch>
            <a:fillRect/>
          </a:stretch>
        </p:blipFill>
        <p:spPr>
          <a:xfrm>
            <a:off x="847725" y="1762168"/>
            <a:ext cx="7305675" cy="4410032"/>
          </a:xfrm>
          <a:prstGeom prst="rect">
            <a:avLst/>
          </a:prstGeom>
        </p:spPr>
      </p:pic>
    </p:spTree>
    <p:extLst>
      <p:ext uri="{BB962C8B-B14F-4D97-AF65-F5344CB8AC3E}">
        <p14:creationId xmlns:p14="http://schemas.microsoft.com/office/powerpoint/2010/main" val="375019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القناة </a:t>
            </a:r>
            <a:r>
              <a:rPr lang="en-US" dirty="0"/>
              <a:t>Channel</a:t>
            </a:r>
            <a:endParaRPr lang="ar-JO" dirty="0"/>
          </a:p>
        </p:txBody>
      </p:sp>
      <p:sp>
        <p:nvSpPr>
          <p:cNvPr id="3" name="Content Placeholder 2"/>
          <p:cNvSpPr>
            <a:spLocks noGrp="1"/>
          </p:cNvSpPr>
          <p:nvPr>
            <p:ph idx="1"/>
          </p:nvPr>
        </p:nvSpPr>
        <p:spPr/>
        <p:txBody>
          <a:bodyPr/>
          <a:lstStyle/>
          <a:p>
            <a:r>
              <a:rPr lang="ar-JO" dirty="0"/>
              <a:t>تتكون صفحة القناة </a:t>
            </a:r>
            <a:r>
              <a:rPr lang="en-US" dirty="0"/>
              <a:t>Channel</a:t>
            </a:r>
            <a:r>
              <a:rPr lang="ar-JO" dirty="0"/>
              <a:t> من:</a:t>
            </a:r>
          </a:p>
          <a:p>
            <a:pPr lvl="1"/>
            <a:r>
              <a:rPr lang="ar-JO" dirty="0"/>
              <a:t>اسم القناة</a:t>
            </a:r>
          </a:p>
          <a:p>
            <a:pPr lvl="1"/>
            <a:r>
              <a:rPr lang="ar-JO" dirty="0"/>
              <a:t>زر الاشتراك / الغاء الاشتراك في القناة</a:t>
            </a:r>
          </a:p>
          <a:p>
            <a:pPr lvl="1"/>
            <a:r>
              <a:rPr lang="ar-JO" dirty="0"/>
              <a:t>عدد الاشتراكات</a:t>
            </a:r>
          </a:p>
          <a:p>
            <a:pPr lvl="1"/>
            <a:r>
              <a:rPr lang="ar-JO" dirty="0"/>
              <a:t>مقاطع الفيديو التي تم تحميلها من قبل أصحاب القناة </a:t>
            </a:r>
            <a:r>
              <a:rPr lang="en-US" dirty="0"/>
              <a:t>Videos</a:t>
            </a:r>
            <a:endParaRPr lang="ar-JO" dirty="0"/>
          </a:p>
          <a:p>
            <a:pPr lvl="1"/>
            <a:r>
              <a:rPr lang="ar-JO" dirty="0"/>
              <a:t>قوائم التشغيل </a:t>
            </a:r>
            <a:r>
              <a:rPr lang="en-US" dirty="0"/>
              <a:t>playlists</a:t>
            </a:r>
            <a:endParaRPr lang="ar-JO" dirty="0"/>
          </a:p>
          <a:p>
            <a:pPr lvl="1"/>
            <a:r>
              <a:rPr lang="ar-JO" dirty="0"/>
              <a:t>قنوات مميزة ذات علاقة</a:t>
            </a:r>
            <a:r>
              <a:rPr lang="en-US" dirty="0"/>
              <a:t> Channels </a:t>
            </a:r>
            <a:endParaRPr lang="ar-JO" dirty="0"/>
          </a:p>
          <a:p>
            <a:pPr lvl="1"/>
            <a:r>
              <a:rPr lang="ar-JO" dirty="0"/>
              <a:t>المجتمع </a:t>
            </a:r>
            <a:r>
              <a:rPr lang="en-US" dirty="0"/>
              <a:t>Community</a:t>
            </a:r>
            <a:endParaRPr lang="ar-JO" dirty="0"/>
          </a:p>
          <a:p>
            <a:pPr lvl="1"/>
            <a:r>
              <a:rPr lang="ar-JO" dirty="0"/>
              <a:t>عن الصفحة </a:t>
            </a:r>
            <a:r>
              <a:rPr lang="en-US" dirty="0"/>
              <a:t>About</a:t>
            </a:r>
            <a:endParaRPr lang="ar-JO" dirty="0"/>
          </a:p>
          <a:p>
            <a:pPr lvl="1"/>
            <a:r>
              <a:rPr lang="ar-JO" dirty="0"/>
              <a:t>البحث في القناة</a:t>
            </a:r>
          </a:p>
          <a:p>
            <a:pPr lvl="1"/>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Tree>
    <p:extLst>
      <p:ext uri="{BB962C8B-B14F-4D97-AF65-F5344CB8AC3E}">
        <p14:creationId xmlns:p14="http://schemas.microsoft.com/office/powerpoint/2010/main" val="130988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يوتيوب؟</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JO" dirty="0"/>
              <a:t>يوتيوب هو موقع لتبادل ونشر ملفات الفيديو مجانا ومشاهدتها</a:t>
            </a:r>
            <a:r>
              <a:rPr lang="en-US" dirty="0"/>
              <a:t> </a:t>
            </a:r>
            <a:r>
              <a:rPr lang="ar-JO" dirty="0"/>
              <a:t>عبر البث الحي (بدل التنزيل) ومشاركتها والتعليق عليها وغير ذلك</a:t>
            </a:r>
          </a:p>
          <a:p>
            <a:pPr marL="342900" indent="-342900">
              <a:buClr>
                <a:schemeClr val="tx2"/>
              </a:buClr>
              <a:buFont typeface="Arial" panose="020B0604020202020204" pitchFamily="34" charset="0"/>
              <a:buChar char="•"/>
            </a:pPr>
            <a:r>
              <a:rPr lang="ar-JO" b="0" dirty="0"/>
              <a:t>عنوان الموقع: </a:t>
            </a:r>
            <a:r>
              <a:rPr lang="en-US" dirty="0">
                <a:hlinkClick r:id="rId2"/>
              </a:rPr>
              <a:t>https://www.youtube.com/</a:t>
            </a:r>
            <a:r>
              <a:rPr lang="ar-JO" dirty="0"/>
              <a:t>.</a:t>
            </a:r>
          </a:p>
          <a:p>
            <a:pPr marL="342900" indent="-342900">
              <a:buClr>
                <a:schemeClr val="tx2"/>
              </a:buClr>
              <a:buFont typeface="Arial" panose="020B0604020202020204" pitchFamily="34" charset="0"/>
              <a:buChar char="•"/>
            </a:pPr>
            <a:r>
              <a:rPr lang="ar-JO" b="0" dirty="0"/>
              <a:t>أنشأ سنة 2005.</a:t>
            </a:r>
            <a:endParaRPr lang="en-US" b="0" dirty="0"/>
          </a:p>
          <a:p>
            <a:pPr marL="342900" indent="-342900">
              <a:buClr>
                <a:schemeClr val="tx2"/>
              </a:buClr>
              <a:buFont typeface="Arial" panose="020B0604020202020204" pitchFamily="34" charset="0"/>
              <a:buChar char="•"/>
            </a:pPr>
            <a:r>
              <a:rPr lang="ar-JO" b="0" dirty="0"/>
              <a:t>في نوفمبر 2006 تم شراؤه من قبل جوجل مقابل 1.65 مليار دولار امريكي.</a:t>
            </a:r>
            <a:endParaRPr lang="en-US" b="0" dirty="0"/>
          </a:p>
          <a:p>
            <a:pPr marL="342900" indent="-342900">
              <a:buClr>
                <a:schemeClr val="tx2"/>
              </a:buClr>
              <a:buFont typeface="Arial" panose="020B0604020202020204" pitchFamily="34" charset="0"/>
              <a:buChar char="•"/>
            </a:pPr>
            <a:r>
              <a:rPr lang="ar-JO" dirty="0"/>
              <a:t>أول فيديو على اليوتيوب هو الفيديو الذي رفعه "جاود" بعنوان </a:t>
            </a:r>
            <a:r>
              <a:rPr lang="en-US" dirty="0"/>
              <a:t>Me at the zoo</a:t>
            </a:r>
            <a:r>
              <a:rPr lang="ar-JO" dirty="0"/>
              <a:t> وهو أول فيديو رفع على يوتيوب بتاريخ 23 إبريل 2005 وتبلغ مدته 18 ثانية. رابط الفبديو هو </a:t>
            </a:r>
            <a:r>
              <a:rPr lang="en-US" dirty="0">
                <a:hlinkClick r:id="rId3"/>
              </a:rPr>
              <a:t>https://www.youtube.com/watch?v=jNQXAC9IVRw</a:t>
            </a:r>
            <a:endParaRPr lang="ar-JO" dirty="0"/>
          </a:p>
          <a:p>
            <a:r>
              <a:rPr lang="ar-JO" dirty="0"/>
              <a:t>هنالك أكثر من 500 ساعة من المحتوى الذي تم تحميله على الموقع</a:t>
            </a:r>
            <a:r>
              <a:rPr lang="en-US" dirty="0"/>
              <a:t> </a:t>
            </a:r>
            <a:r>
              <a:rPr lang="ar-JO" dirty="0"/>
              <a:t>كل دقيقة، بالإضافة إلى مليار ساعة مشاهدة من المحتوى يوميًا. وذلك حسب احصائيات شهر 5 سنة </a:t>
            </a:r>
            <a:r>
              <a:rPr lang="en-US" dirty="0"/>
              <a:t>2019</a:t>
            </a:r>
            <a:r>
              <a:rPr lang="ar-JO" dirty="0"/>
              <a:t>.</a:t>
            </a:r>
          </a:p>
          <a:p>
            <a:r>
              <a:rPr lang="ar-JO" dirty="0"/>
              <a:t>بحسب موقع أليكسا في شهر 8 سنة </a:t>
            </a:r>
            <a:r>
              <a:rPr lang="en-US" dirty="0"/>
              <a:t>2018</a:t>
            </a:r>
            <a:r>
              <a:rPr lang="ar-JO" dirty="0"/>
              <a:t>، يوتيوب هو حالياً ثاني أكثر المواقع شعبية في العالم.</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YouTube logo 2015.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33424"/>
            <a:ext cx="1905000"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قناتك </a:t>
            </a:r>
            <a:r>
              <a:rPr lang="en-US" dirty="0">
                <a:solidFill>
                  <a:schemeClr val="tx2"/>
                </a:solidFill>
              </a:rPr>
              <a:t>My Channel</a:t>
            </a:r>
          </a:p>
        </p:txBody>
      </p:sp>
    </p:spTree>
    <p:extLst>
      <p:ext uri="{BB962C8B-B14F-4D97-AF65-F5344CB8AC3E}">
        <p14:creationId xmlns:p14="http://schemas.microsoft.com/office/powerpoint/2010/main" val="228090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744075-47F4-4075-8678-C6D562A8EA1D}"/>
              </a:ext>
            </a:extLst>
          </p:cNvPr>
          <p:cNvPicPr>
            <a:picLocks noChangeAspect="1"/>
          </p:cNvPicPr>
          <p:nvPr/>
        </p:nvPicPr>
        <p:blipFill>
          <a:blip r:embed="rId2"/>
          <a:stretch>
            <a:fillRect/>
          </a:stretch>
        </p:blipFill>
        <p:spPr>
          <a:xfrm>
            <a:off x="228600" y="381000"/>
            <a:ext cx="2809875" cy="5905500"/>
          </a:xfrm>
          <a:prstGeom prst="rect">
            <a:avLst/>
          </a:prstGeom>
        </p:spPr>
      </p:pic>
      <p:sp>
        <p:nvSpPr>
          <p:cNvPr id="10" name="Title 9"/>
          <p:cNvSpPr>
            <a:spLocks noGrp="1"/>
          </p:cNvSpPr>
          <p:nvPr>
            <p:ph type="title"/>
          </p:nvPr>
        </p:nvSpPr>
        <p:spPr/>
        <p:txBody>
          <a:bodyPr/>
          <a:lstStyle/>
          <a:p>
            <a:r>
              <a:rPr lang="ar-JO" dirty="0"/>
              <a:t>انشاء قناتك على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اختر قناتك</a:t>
            </a:r>
            <a:r>
              <a:rPr lang="en-US" dirty="0"/>
              <a:t> Your Channel </a:t>
            </a:r>
            <a:r>
              <a:rPr lang="ar-JO" dirty="0"/>
              <a:t>من قائمة المستخدم. </a:t>
            </a:r>
          </a:p>
          <a:p>
            <a:r>
              <a:rPr lang="ar-JO" dirty="0"/>
              <a:t>ثم اختر تخصيص القناة </a:t>
            </a:r>
            <a:r>
              <a:rPr lang="en-US" dirty="0"/>
              <a:t>Customize Channel</a:t>
            </a:r>
          </a:p>
        </p:txBody>
      </p:sp>
      <p:sp>
        <p:nvSpPr>
          <p:cNvPr id="8" name="Oval 7"/>
          <p:cNvSpPr/>
          <p:nvPr/>
        </p:nvSpPr>
        <p:spPr>
          <a:xfrm>
            <a:off x="228600" y="1447801"/>
            <a:ext cx="1676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24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قناتي </a:t>
            </a:r>
            <a:r>
              <a:rPr lang="en-US" dirty="0"/>
              <a:t>my Channel</a:t>
            </a:r>
          </a:p>
        </p:txBody>
      </p:sp>
      <p:sp>
        <p:nvSpPr>
          <p:cNvPr id="3" name="Content Placeholder 2"/>
          <p:cNvSpPr>
            <a:spLocks noGrp="1"/>
          </p:cNvSpPr>
          <p:nvPr>
            <p:ph idx="1"/>
          </p:nvPr>
        </p:nvSpPr>
        <p:spPr/>
        <p:txBody>
          <a:bodyPr>
            <a:normAutofit/>
          </a:bodyPr>
          <a:lstStyle/>
          <a:p>
            <a:r>
              <a:rPr lang="ar-JO" dirty="0"/>
              <a:t>توفر القناة موقعًا مركزيًا لتنظيم محتويات الفيديو لجمهورك. وبصفتك مالك القناة، يمكنك إضافة مقاطع فيديو وقوائم تشغيل ومعلومات شخصية أو معلومات حول قناتك لمنح الزوّار لمحة عامة عنها. </a:t>
            </a:r>
          </a:p>
          <a:p>
            <a:r>
              <a:rPr lang="ar-JO" dirty="0"/>
              <a:t>تتوفر في قناتك الأقسام التالية:</a:t>
            </a:r>
          </a:p>
          <a:p>
            <a:pPr lvl="1"/>
            <a:r>
              <a:rPr lang="ar-JO" dirty="0"/>
              <a:t>الصفحة الرئيسية </a:t>
            </a:r>
            <a:r>
              <a:rPr lang="en-US" dirty="0"/>
              <a:t>Home</a:t>
            </a:r>
          </a:p>
          <a:p>
            <a:pPr lvl="1"/>
            <a:r>
              <a:rPr lang="ar-JO" dirty="0"/>
              <a:t>مقاطع الفيديو </a:t>
            </a:r>
            <a:r>
              <a:rPr lang="en-US" dirty="0"/>
              <a:t>videos</a:t>
            </a:r>
            <a:r>
              <a:rPr lang="ar-JO" dirty="0"/>
              <a:t> وتشمل مقاطع الفيديو المحملة </a:t>
            </a:r>
            <a:r>
              <a:rPr lang="en-US" dirty="0"/>
              <a:t>uploads</a:t>
            </a:r>
            <a:r>
              <a:rPr lang="ar-JO" dirty="0"/>
              <a:t> ومقاطع فيديو حازت الاعجاب </a:t>
            </a:r>
            <a:r>
              <a:rPr lang="en-US" dirty="0"/>
              <a:t>Liked videos</a:t>
            </a:r>
            <a:r>
              <a:rPr lang="ar-JO" dirty="0"/>
              <a:t>.</a:t>
            </a:r>
            <a:endParaRPr lang="en-US" dirty="0"/>
          </a:p>
          <a:p>
            <a:pPr lvl="1"/>
            <a:r>
              <a:rPr lang="ar-JO" dirty="0"/>
              <a:t>قوائم التشغيل</a:t>
            </a:r>
            <a:r>
              <a:rPr lang="en-US" dirty="0"/>
              <a:t> </a:t>
            </a:r>
            <a:r>
              <a:rPr lang="ar-JO" dirty="0"/>
              <a:t> </a:t>
            </a:r>
            <a:r>
              <a:rPr lang="en-US" dirty="0"/>
              <a:t>playlists</a:t>
            </a:r>
            <a:r>
              <a:rPr lang="ar-JO" dirty="0"/>
              <a:t>.</a:t>
            </a:r>
            <a:endParaRPr lang="en-US" dirty="0"/>
          </a:p>
          <a:p>
            <a:pPr lvl="1"/>
            <a:r>
              <a:rPr lang="ar-JO" dirty="0"/>
              <a:t>القنوات  </a:t>
            </a:r>
            <a:r>
              <a:rPr lang="en-US" dirty="0"/>
              <a:t>Channels</a:t>
            </a:r>
            <a:r>
              <a:rPr lang="ar-JO" dirty="0"/>
              <a:t>.</a:t>
            </a:r>
          </a:p>
          <a:p>
            <a:pPr lvl="1"/>
            <a:r>
              <a:rPr lang="ar-JO" dirty="0"/>
              <a:t>النقاشات </a:t>
            </a:r>
            <a:r>
              <a:rPr lang="en-US" dirty="0"/>
              <a:t>Discussion</a:t>
            </a:r>
          </a:p>
          <a:p>
            <a:pPr lvl="1"/>
            <a:r>
              <a:rPr lang="ar-JO" dirty="0"/>
              <a:t>عن القناة </a:t>
            </a:r>
            <a:r>
              <a:rPr lang="en-US" dirty="0"/>
              <a:t>About</a:t>
            </a:r>
          </a:p>
        </p:txBody>
      </p:sp>
    </p:spTree>
    <p:extLst>
      <p:ext uri="{BB962C8B-B14F-4D97-AF65-F5344CB8AC3E}">
        <p14:creationId xmlns:p14="http://schemas.microsoft.com/office/powerpoint/2010/main" val="219865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 قوائم التشغيل </a:t>
            </a:r>
            <a:r>
              <a:rPr lang="en-US" dirty="0">
                <a:solidFill>
                  <a:schemeClr val="tx2"/>
                </a:solidFill>
              </a:rPr>
              <a:t>playlists</a:t>
            </a:r>
          </a:p>
        </p:txBody>
      </p:sp>
    </p:spTree>
    <p:extLst>
      <p:ext uri="{BB962C8B-B14F-4D97-AF65-F5344CB8AC3E}">
        <p14:creationId xmlns:p14="http://schemas.microsoft.com/office/powerpoint/2010/main" val="234823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p>
        </p:txBody>
      </p:sp>
      <p:sp>
        <p:nvSpPr>
          <p:cNvPr id="3" name="Content Placeholder 2"/>
          <p:cNvSpPr>
            <a:spLocks noGrp="1"/>
          </p:cNvSpPr>
          <p:nvPr>
            <p:ph idx="1"/>
          </p:nvPr>
        </p:nvSpPr>
        <p:spPr/>
        <p:txBody>
          <a:bodyPr/>
          <a:lstStyle/>
          <a:p>
            <a:r>
              <a:rPr lang="ar-JO" dirty="0"/>
              <a:t>طرق إنشاء قائمة تشغيل جديدة </a:t>
            </a:r>
          </a:p>
          <a:p>
            <a:r>
              <a:rPr lang="ar-JO" dirty="0"/>
              <a:t>خصوصية قائمة التشغيل :عامة أو خاصة أو غير مدرجة.</a:t>
            </a:r>
          </a:p>
          <a:p>
            <a:r>
              <a:rPr lang="ar-JO" dirty="0"/>
              <a:t>اضافة فيديو الى القائمة</a:t>
            </a:r>
          </a:p>
          <a:p>
            <a:r>
              <a:rPr lang="ar-JO" dirty="0"/>
              <a:t>إعدادات قائمة التشغيل </a:t>
            </a:r>
            <a:r>
              <a:rPr lang="en-US" dirty="0"/>
              <a:t> Playlist settings </a:t>
            </a:r>
            <a:r>
              <a:rPr lang="ar-JO" dirty="0"/>
              <a:t>:</a:t>
            </a:r>
          </a:p>
          <a:p>
            <a:pPr lvl="1"/>
            <a:r>
              <a:rPr lang="ar-JO" dirty="0"/>
              <a:t>السماح بالتضمين</a:t>
            </a:r>
          </a:p>
          <a:p>
            <a:pPr lvl="1"/>
            <a:r>
              <a:rPr lang="ar-JO" dirty="0"/>
              <a:t>أضافة مقاطع الفيديو الجديدة إلى أعلى قائمة التشغيل</a:t>
            </a:r>
          </a:p>
          <a:p>
            <a:pPr lvl="1"/>
            <a:r>
              <a:rPr lang="ar-JO" dirty="0"/>
              <a:t>الاعدادات الاساسية لقائمة التشغيل</a:t>
            </a:r>
          </a:p>
          <a:p>
            <a:pPr lvl="1"/>
            <a:r>
              <a:rPr lang="ar-JO" dirty="0"/>
              <a:t>الاضافة التلقائية للفيديوهات على قائمة التشغيل</a:t>
            </a:r>
          </a:p>
          <a:p>
            <a:pPr lvl="1"/>
            <a:r>
              <a:rPr lang="ar-JO" dirty="0"/>
              <a:t>المتعاونين </a:t>
            </a:r>
            <a:r>
              <a:rPr lang="en-US" dirty="0"/>
              <a:t>Collaborators</a:t>
            </a:r>
            <a:endParaRPr lang="ar-JO" dirty="0"/>
          </a:p>
          <a:p>
            <a:pPr lvl="1"/>
            <a:endParaRPr lang="ar-JO" b="1" dirty="0"/>
          </a:p>
          <a:p>
            <a:pPr lvl="1"/>
            <a:endParaRPr lang="ar-JO" b="1" dirty="0"/>
          </a:p>
          <a:p>
            <a:pPr lvl="1"/>
            <a:endParaRPr lang="en-US" b="1" dirty="0"/>
          </a:p>
          <a:p>
            <a:pPr marL="0" indent="0">
              <a:buNone/>
            </a:pPr>
            <a:endParaRPr lang="ar-JO" dirty="0"/>
          </a:p>
          <a:p>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Tree>
    <p:extLst>
      <p:ext uri="{BB962C8B-B14F-4D97-AF65-F5344CB8AC3E}">
        <p14:creationId xmlns:p14="http://schemas.microsoft.com/office/powerpoint/2010/main" val="8074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p>
        </p:txBody>
      </p:sp>
      <p:sp>
        <p:nvSpPr>
          <p:cNvPr id="3" name="Content Placeholder 2"/>
          <p:cNvSpPr>
            <a:spLocks noGrp="1"/>
          </p:cNvSpPr>
          <p:nvPr>
            <p:ph idx="1"/>
          </p:nvPr>
        </p:nvSpPr>
        <p:spPr/>
        <p:txBody>
          <a:bodyPr>
            <a:normAutofit/>
          </a:bodyPr>
          <a:lstStyle/>
          <a:p>
            <a:pPr marL="0" indent="0">
              <a:buNone/>
            </a:pPr>
            <a:r>
              <a:rPr lang="ar-JO" b="1" dirty="0"/>
              <a:t>خصوصية قائمة التشغيل </a:t>
            </a:r>
            <a:r>
              <a:rPr lang="en-US" b="1" dirty="0"/>
              <a:t>Playlists</a:t>
            </a:r>
            <a:endParaRPr lang="ar-JO" altLang="en-US" b="1" dirty="0">
              <a:solidFill>
                <a:srgbClr val="212121"/>
              </a:solidFill>
              <a:latin typeface="Roboto"/>
              <a:cs typeface="Arial" pitchFamily="34" charset="0"/>
            </a:endParaRPr>
          </a:p>
          <a:p>
            <a:r>
              <a:rPr lang="ar-SA" altLang="en-US" dirty="0">
                <a:solidFill>
                  <a:srgbClr val="212121"/>
                </a:solidFill>
                <a:latin typeface="Roboto"/>
                <a:cs typeface="Arial" pitchFamily="34" charset="0"/>
              </a:rPr>
              <a:t>عامة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Public</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قائمة التشغيل </a:t>
            </a:r>
            <a:r>
              <a:rPr lang="ar-JO" dirty="0">
                <a:solidFill>
                  <a:srgbClr val="212121"/>
                </a:solidFill>
                <a:latin typeface="Roboto"/>
                <a:cs typeface="Arial" pitchFamily="34" charset="0"/>
              </a:rPr>
              <a:t>من قبل </a:t>
            </a:r>
            <a:r>
              <a:rPr lang="ar-JO" altLang="en-US" dirty="0">
                <a:solidFill>
                  <a:srgbClr val="212121"/>
                </a:solidFill>
                <a:latin typeface="Roboto"/>
                <a:cs typeface="Arial" pitchFamily="34" charset="0"/>
              </a:rPr>
              <a:t>أي شخص متصل بالانترنت.</a:t>
            </a:r>
          </a:p>
          <a:p>
            <a:r>
              <a:rPr lang="ar-SA" altLang="en-US" dirty="0">
                <a:solidFill>
                  <a:srgbClr val="212121"/>
                </a:solidFill>
                <a:latin typeface="Roboto"/>
                <a:cs typeface="Arial" pitchFamily="34" charset="0"/>
              </a:rPr>
              <a:t>خاصة </a:t>
            </a:r>
            <a:r>
              <a:rPr lang="en-US" altLang="en-US" dirty="0">
                <a:solidFill>
                  <a:srgbClr val="212121"/>
                </a:solidFill>
                <a:latin typeface="Roboto"/>
                <a:cs typeface="Arial" pitchFamily="34" charset="0"/>
              </a:rPr>
              <a:t>Private</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قائمة التشغيل </a:t>
            </a:r>
            <a:r>
              <a:rPr lang="ar-JO" dirty="0">
                <a:solidFill>
                  <a:srgbClr val="212121"/>
                </a:solidFill>
                <a:latin typeface="Roboto"/>
                <a:cs typeface="Arial" pitchFamily="34" charset="0"/>
              </a:rPr>
              <a:t>من قبلك فقط.</a:t>
            </a:r>
          </a:p>
          <a:p>
            <a:r>
              <a:rPr lang="ar-SA" altLang="en-US" dirty="0">
                <a:solidFill>
                  <a:srgbClr val="212121"/>
                </a:solidFill>
                <a:latin typeface="Roboto"/>
                <a:cs typeface="Arial" pitchFamily="34" charset="0"/>
              </a:rPr>
              <a:t>غير مدرجة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Unlisted</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قائمة التشغيل</a:t>
            </a:r>
            <a:r>
              <a:rPr lang="ar-JO" dirty="0">
                <a:solidFill>
                  <a:srgbClr val="212121"/>
                </a:solidFill>
                <a:latin typeface="Roboto"/>
                <a:cs typeface="Arial" pitchFamily="34" charset="0"/>
              </a:rPr>
              <a:t> من قبل </a:t>
            </a:r>
            <a:r>
              <a:rPr lang="ar-JO" altLang="en-US" dirty="0">
                <a:solidFill>
                  <a:srgbClr val="212121"/>
                </a:solidFill>
                <a:latin typeface="Roboto"/>
                <a:cs typeface="Arial" pitchFamily="34" charset="0"/>
              </a:rPr>
              <a:t>أي شخص لديه رابط الفيديو. </a:t>
            </a:r>
            <a:endParaRPr lang="en-US" dirty="0">
              <a:solidFill>
                <a:srgbClr val="212121"/>
              </a:solidFill>
              <a:latin typeface="Roboto"/>
              <a:cs typeface="Arial" pitchFamily="34" charset="0"/>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graphicFrame>
        <p:nvGraphicFramePr>
          <p:cNvPr id="7" name="Table 6"/>
          <p:cNvGraphicFramePr>
            <a:graphicFrameLocks noGrp="1"/>
          </p:cNvGraphicFramePr>
          <p:nvPr/>
        </p:nvGraphicFramePr>
        <p:xfrm>
          <a:off x="457200" y="3926840"/>
          <a:ext cx="7162800" cy="1483360"/>
        </p:xfrm>
        <a:graphic>
          <a:graphicData uri="http://schemas.openxmlformats.org/drawingml/2006/table">
            <a:tbl>
              <a:tblPr firstRow="1" bandRow="1">
                <a:tableStyleId>{5C22544A-7EE6-4342-B048-85BDC9FD1C3A}</a:tableStyleId>
              </a:tblPr>
              <a:tblGrid>
                <a:gridCol w="16001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971801">
                  <a:extLst>
                    <a:ext uri="{9D8B030D-6E8A-4147-A177-3AD203B41FA5}">
                      <a16:colId xmlns:a16="http://schemas.microsoft.com/office/drawing/2014/main" val="20003"/>
                    </a:ext>
                  </a:extLst>
                </a:gridCol>
              </a:tblGrid>
              <a:tr h="370840">
                <a:tc>
                  <a:txBody>
                    <a:bodyPr/>
                    <a:lstStyle/>
                    <a:p>
                      <a:pPr algn="r" rtl="1" fontAlgn="base"/>
                      <a:r>
                        <a:rPr lang="ar-JO" b="1" dirty="0">
                          <a:solidFill>
                            <a:srgbClr val="212121"/>
                          </a:solidFill>
                          <a:effectLst/>
                        </a:rPr>
                        <a:t>غير مدرجة</a:t>
                      </a:r>
                    </a:p>
                  </a:txBody>
                  <a:tcPr marL="38100" marR="38100" marT="12700" marB="12700" anchor="ctr"/>
                </a:tc>
                <a:tc>
                  <a:txBody>
                    <a:bodyPr/>
                    <a:lstStyle/>
                    <a:p>
                      <a:pPr algn="r" rtl="1" fontAlgn="base"/>
                      <a:r>
                        <a:rPr lang="ar-JO" b="1" dirty="0">
                          <a:solidFill>
                            <a:srgbClr val="212121"/>
                          </a:solidFill>
                          <a:effectLst/>
                        </a:rPr>
                        <a:t>خاصة</a:t>
                      </a:r>
                    </a:p>
                  </a:txBody>
                  <a:tcPr marL="38100" marR="38100" marT="12700" marB="12700" anchor="ctr"/>
                </a:tc>
                <a:tc>
                  <a:txBody>
                    <a:bodyPr/>
                    <a:lstStyle/>
                    <a:p>
                      <a:pPr algn="r" rtl="1" fontAlgn="base"/>
                      <a:r>
                        <a:rPr lang="ar-JO" b="1" dirty="0">
                          <a:solidFill>
                            <a:srgbClr val="212121"/>
                          </a:solidFill>
                          <a:effectLst/>
                        </a:rPr>
                        <a:t>قناة عامة</a:t>
                      </a:r>
                    </a:p>
                  </a:txBody>
                  <a:tcPr marL="38100" marR="38100" marT="12700" marB="1270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b="1" dirty="0">
                          <a:solidFill>
                            <a:srgbClr val="212121"/>
                          </a:solidFill>
                          <a:effectLst/>
                        </a:rPr>
                        <a:t>الميزة</a:t>
                      </a:r>
                    </a:p>
                  </a:txBody>
                  <a:tcPr/>
                </a:tc>
                <a:extLst>
                  <a:ext uri="{0D108BD9-81ED-4DB2-BD59-A6C34878D82A}">
                    <a16:rowId xmlns:a16="http://schemas.microsoft.com/office/drawing/2014/main" val="10000"/>
                  </a:ext>
                </a:extLst>
              </a:tr>
              <a:tr h="370840">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يمكن مشاركة عنوان </a:t>
                      </a:r>
                      <a:r>
                        <a:rPr lang="en-US" dirty="0">
                          <a:effectLst/>
                        </a:rPr>
                        <a:t>URL</a:t>
                      </a:r>
                    </a:p>
                  </a:txBody>
                  <a:tcPr marL="38100" marR="38100" marT="12700" marB="12700"/>
                </a:tc>
                <a:extLst>
                  <a:ext uri="{0D108BD9-81ED-4DB2-BD59-A6C34878D82A}">
                    <a16:rowId xmlns:a16="http://schemas.microsoft.com/office/drawing/2014/main" val="10001"/>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تظهر في عمليات البحث ذات الصلة.</a:t>
                      </a:r>
                    </a:p>
                  </a:txBody>
                  <a:tcPr marL="38100" marR="38100" marT="12700" marB="12700"/>
                </a:tc>
                <a:extLst>
                  <a:ext uri="{0D108BD9-81ED-4DB2-BD59-A6C34878D82A}">
                    <a16:rowId xmlns:a16="http://schemas.microsoft.com/office/drawing/2014/main" val="10002"/>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dirty="0">
                          <a:effectLst/>
                        </a:rPr>
                        <a:t>سيتم نشرها على قناتك فور إنشائها.</a:t>
                      </a:r>
                    </a:p>
                  </a:txBody>
                  <a:tcPr marL="38100" marR="38100" marT="12700" marB="127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34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تحميل الفيديوهات على اليوتيوب  </a:t>
            </a:r>
            <a:r>
              <a:rPr lang="en-US" dirty="0">
                <a:solidFill>
                  <a:schemeClr val="tx2"/>
                </a:solidFill>
              </a:rPr>
              <a:t>Upload </a:t>
            </a:r>
          </a:p>
        </p:txBody>
      </p:sp>
    </p:spTree>
    <p:extLst>
      <p:ext uri="{BB962C8B-B14F-4D97-AF65-F5344CB8AC3E}">
        <p14:creationId xmlns:p14="http://schemas.microsoft.com/office/powerpoint/2010/main" val="1200418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r>
              <a:rPr lang="ar-JO" dirty="0"/>
              <a:t> </a:t>
            </a:r>
            <a:endParaRPr lang="en-US" dirty="0"/>
          </a:p>
        </p:txBody>
      </p:sp>
      <p:sp>
        <p:nvSpPr>
          <p:cNvPr id="3" name="Content Placeholder 2"/>
          <p:cNvSpPr>
            <a:spLocks noGrp="1"/>
          </p:cNvSpPr>
          <p:nvPr>
            <p:ph idx="1"/>
          </p:nvPr>
        </p:nvSpPr>
        <p:spPr/>
        <p:txBody>
          <a:bodyPr/>
          <a:lstStyle/>
          <a:p>
            <a:r>
              <a:rPr lang="ar-JO" dirty="0"/>
              <a:t>طرق رفع الفيديوهات على اليوتيوب.</a:t>
            </a:r>
          </a:p>
          <a:p>
            <a:r>
              <a:rPr lang="ar-JO" dirty="0"/>
              <a:t>خصوصية الفيديو الذي سيتم رفعه (عام، غير مدرج، أو خاص)</a:t>
            </a:r>
          </a:p>
          <a:p>
            <a:pPr marL="342900" lvl="1" indent="-342900">
              <a:spcAft>
                <a:spcPts val="600"/>
              </a:spcAft>
            </a:pPr>
            <a:r>
              <a:rPr lang="ar-JO" dirty="0"/>
              <a:t>تفاصيل </a:t>
            </a:r>
            <a:r>
              <a:rPr lang="en-US" dirty="0"/>
              <a:t>details</a:t>
            </a:r>
          </a:p>
          <a:p>
            <a:pPr marL="342900" lvl="1" indent="-342900">
              <a:spcAft>
                <a:spcPts val="600"/>
              </a:spcAft>
            </a:pPr>
            <a:r>
              <a:rPr lang="ar-JO" dirty="0"/>
              <a:t>عناصر الفيديو </a:t>
            </a:r>
            <a:r>
              <a:rPr lang="en-US" dirty="0"/>
              <a:t>video elements</a:t>
            </a:r>
          </a:p>
          <a:p>
            <a:pPr marL="342900" lvl="1" indent="-342900">
              <a:spcAft>
                <a:spcPts val="600"/>
              </a:spcAft>
            </a:pPr>
            <a:r>
              <a:rPr lang="ar-JO" dirty="0"/>
              <a:t>مرئي </a:t>
            </a:r>
            <a:r>
              <a:rPr lang="en-US" dirty="0"/>
              <a:t>visibility</a:t>
            </a:r>
          </a:p>
          <a:p>
            <a:pPr marL="342900" lvl="1" indent="-342900">
              <a:spcAft>
                <a:spcPts val="600"/>
              </a:spcAft>
            </a:pPr>
            <a:r>
              <a:rPr lang="ar-JO" dirty="0"/>
              <a:t>ضع كلمات تعبر بالتحديد عن فيلمك في خانة</a:t>
            </a:r>
            <a:r>
              <a:rPr lang="en-US" dirty="0"/>
              <a:t>TAGS </a:t>
            </a:r>
            <a:r>
              <a:rPr lang="ar-JO" dirty="0"/>
              <a:t> أثناء مرحلة كتابة البيانات فهي التي تجلب فيلمك على محرك البحث وذلك لتسهيل وصول الفيلم للمشاهد فان كنت تخص المشاهد الاسباني فاكتب كلماتك باللغة الاسبانية وان كنت تستهدف المشاهدين الألمان فاكتب كلماتك بالألمانية وهكذا وطبعا مع ترجمة اسم الفيلم أيضا.</a:t>
            </a:r>
          </a:p>
          <a:p>
            <a:pPr marL="342900" lvl="1"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endParaRPr lang="ar-JO" dirty="0"/>
          </a:p>
          <a:p>
            <a:endParaRPr lang="ar-JO" dirty="0"/>
          </a:p>
          <a:p>
            <a:endParaRPr lang="en-US" dirty="0"/>
          </a:p>
        </p:txBody>
      </p:sp>
    </p:spTree>
    <p:extLst>
      <p:ext uri="{BB962C8B-B14F-4D97-AF65-F5344CB8AC3E}">
        <p14:creationId xmlns:p14="http://schemas.microsoft.com/office/powerpoint/2010/main" val="173424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en-US" dirty="0"/>
          </a:p>
        </p:txBody>
      </p:sp>
      <p:sp>
        <p:nvSpPr>
          <p:cNvPr id="5" name="Content Placeholder 4"/>
          <p:cNvSpPr>
            <a:spLocks noGrp="1"/>
          </p:cNvSpPr>
          <p:nvPr>
            <p:ph idx="1"/>
          </p:nvPr>
        </p:nvSpPr>
        <p:spPr/>
        <p:txBody>
          <a:bodyPr>
            <a:normAutofit/>
          </a:bodyPr>
          <a:lstStyle/>
          <a:p>
            <a:pPr marL="342900" lvl="1" indent="-342900">
              <a:spcAft>
                <a:spcPts val="600"/>
              </a:spcAft>
            </a:pPr>
            <a:r>
              <a:rPr lang="ar-JO" dirty="0"/>
              <a:t>يمكنك تحديث احدى إعداد الخصوصية المناسبة:</a:t>
            </a:r>
            <a:endParaRPr lang="en-US" altLang="en-US" dirty="0">
              <a:solidFill>
                <a:srgbClr val="212121"/>
              </a:solidFill>
              <a:latin typeface="Roboto"/>
              <a:cs typeface="Arial" pitchFamily="34" charset="0"/>
            </a:endParaRPr>
          </a:p>
          <a:p>
            <a:pPr lvl="1"/>
            <a:r>
              <a:rPr lang="ar-SA" altLang="en-US" dirty="0">
                <a:solidFill>
                  <a:srgbClr val="212121"/>
                </a:solidFill>
                <a:latin typeface="Roboto"/>
                <a:cs typeface="Arial" pitchFamily="34" charset="0"/>
              </a:rPr>
              <a:t>عامة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Public</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a:solidFill>
                  <a:srgbClr val="212121"/>
                </a:solidFill>
                <a:latin typeface="Roboto"/>
                <a:cs typeface="Arial" pitchFamily="34" charset="0"/>
              </a:rPr>
              <a:t>من قبل </a:t>
            </a:r>
            <a:r>
              <a:rPr lang="ar-JO" altLang="en-US" dirty="0">
                <a:solidFill>
                  <a:srgbClr val="212121"/>
                </a:solidFill>
                <a:latin typeface="Roboto"/>
                <a:cs typeface="Arial" pitchFamily="34" charset="0"/>
              </a:rPr>
              <a:t>أي شخص متصل بالانترنت.</a:t>
            </a:r>
          </a:p>
          <a:p>
            <a:pPr lvl="1"/>
            <a:r>
              <a:rPr lang="ar-SA" altLang="en-US" dirty="0">
                <a:solidFill>
                  <a:srgbClr val="212121"/>
                </a:solidFill>
                <a:latin typeface="Roboto"/>
                <a:cs typeface="Arial" pitchFamily="34" charset="0"/>
              </a:rPr>
              <a:t>خاصة </a:t>
            </a:r>
            <a:r>
              <a:rPr lang="en-US" altLang="en-US" dirty="0">
                <a:solidFill>
                  <a:srgbClr val="212121"/>
                </a:solidFill>
                <a:latin typeface="Roboto"/>
                <a:cs typeface="Arial" pitchFamily="34" charset="0"/>
              </a:rPr>
              <a:t>Private</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a:solidFill>
                  <a:srgbClr val="212121"/>
                </a:solidFill>
                <a:latin typeface="Roboto"/>
                <a:cs typeface="Arial" pitchFamily="34" charset="0"/>
              </a:rPr>
              <a:t>من قبلك والمستخدمين الذين تختارهم بنفسك فقط.</a:t>
            </a:r>
          </a:p>
          <a:p>
            <a:pPr lvl="1"/>
            <a:r>
              <a:rPr lang="ar-SA" altLang="en-US" dirty="0">
                <a:solidFill>
                  <a:srgbClr val="212121"/>
                </a:solidFill>
                <a:latin typeface="Roboto"/>
                <a:cs typeface="Arial" pitchFamily="34" charset="0"/>
              </a:rPr>
              <a:t>غير مدرجة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Unlisted</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a:solidFill>
                  <a:srgbClr val="212121"/>
                </a:solidFill>
                <a:latin typeface="Roboto"/>
                <a:cs typeface="Arial" pitchFamily="34" charset="0"/>
              </a:rPr>
              <a:t>من قبل </a:t>
            </a:r>
            <a:r>
              <a:rPr lang="ar-JO" altLang="en-US" dirty="0">
                <a:solidFill>
                  <a:srgbClr val="212121"/>
                </a:solidFill>
                <a:latin typeface="Roboto"/>
                <a:cs typeface="Arial" pitchFamily="34" charset="0"/>
              </a:rPr>
              <a:t>أي شخص لديه رابط الفيديو. </a:t>
            </a:r>
            <a:endParaRPr lang="en-US" dirty="0">
              <a:solidFill>
                <a:srgbClr val="212121"/>
              </a:solidFill>
              <a:latin typeface="Roboto"/>
              <a:cs typeface="Arial" pitchFamily="34" charset="0"/>
            </a:endParaRPr>
          </a:p>
          <a:p>
            <a:pPr lvl="1"/>
            <a:r>
              <a:rPr lang="ar-JO" dirty="0"/>
              <a:t>مجدول </a:t>
            </a:r>
            <a:r>
              <a:rPr lang="en-US" dirty="0"/>
              <a:t>scheduled</a:t>
            </a:r>
            <a:r>
              <a:rPr lang="ar-JO" dirty="0"/>
              <a:t>: </a:t>
            </a:r>
            <a:r>
              <a:rPr lang="ar-JO" altLang="en-US" dirty="0">
                <a:solidFill>
                  <a:srgbClr val="212121"/>
                </a:solidFill>
                <a:latin typeface="Roboto"/>
                <a:cs typeface="Arial" pitchFamily="34" charset="0"/>
              </a:rPr>
              <a:t>ي</a:t>
            </a:r>
            <a:r>
              <a:rPr lang="ar-JO" dirty="0">
                <a:solidFill>
                  <a:srgbClr val="212121"/>
                </a:solidFill>
                <a:latin typeface="Roboto"/>
                <a:cs typeface="Arial" pitchFamily="34" charset="0"/>
              </a:rPr>
              <a:t>تم </a:t>
            </a:r>
            <a:r>
              <a:rPr lang="ar-JO" dirty="0"/>
              <a:t>نشرها وتصبح عامة في يوم ووقت محدد من اختيارك.</a:t>
            </a:r>
            <a:endParaRPr lang="en-US" u="sng" dirty="0"/>
          </a:p>
        </p:txBody>
      </p:sp>
      <p:graphicFrame>
        <p:nvGraphicFramePr>
          <p:cNvPr id="6" name="Table 5"/>
          <p:cNvGraphicFramePr>
            <a:graphicFrameLocks noGrp="1"/>
          </p:cNvGraphicFramePr>
          <p:nvPr>
            <p:extLst>
              <p:ext uri="{D42A27DB-BD31-4B8C-83A1-F6EECF244321}">
                <p14:modId xmlns:p14="http://schemas.microsoft.com/office/powerpoint/2010/main" val="273403443"/>
              </p:ext>
            </p:extLst>
          </p:nvPr>
        </p:nvGraphicFramePr>
        <p:xfrm>
          <a:off x="533400" y="3810000"/>
          <a:ext cx="7162800" cy="2260600"/>
        </p:xfrm>
        <a:graphic>
          <a:graphicData uri="http://schemas.openxmlformats.org/drawingml/2006/table">
            <a:tbl>
              <a:tblPr firstRow="1" bandRow="1">
                <a:tableStyleId>{5C22544A-7EE6-4342-B048-85BDC9FD1C3A}</a:tableStyleId>
              </a:tblPr>
              <a:tblGrid>
                <a:gridCol w="16001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971801">
                  <a:extLst>
                    <a:ext uri="{9D8B030D-6E8A-4147-A177-3AD203B41FA5}">
                      <a16:colId xmlns:a16="http://schemas.microsoft.com/office/drawing/2014/main" val="20003"/>
                    </a:ext>
                  </a:extLst>
                </a:gridCol>
              </a:tblGrid>
              <a:tr h="370840">
                <a:tc>
                  <a:txBody>
                    <a:bodyPr/>
                    <a:lstStyle/>
                    <a:p>
                      <a:pPr algn="r" rtl="1" fontAlgn="base"/>
                      <a:r>
                        <a:rPr lang="ar-JO" b="1" dirty="0">
                          <a:solidFill>
                            <a:srgbClr val="212121"/>
                          </a:solidFill>
                          <a:effectLst/>
                        </a:rPr>
                        <a:t>غير مدرجة</a:t>
                      </a:r>
                    </a:p>
                  </a:txBody>
                  <a:tcPr marL="38100" marR="38100" marT="12700" marB="12700" anchor="ctr"/>
                </a:tc>
                <a:tc>
                  <a:txBody>
                    <a:bodyPr/>
                    <a:lstStyle/>
                    <a:p>
                      <a:pPr algn="r" rtl="1" fontAlgn="base"/>
                      <a:r>
                        <a:rPr lang="ar-JO" b="1" dirty="0">
                          <a:solidFill>
                            <a:srgbClr val="212121"/>
                          </a:solidFill>
                          <a:effectLst/>
                        </a:rPr>
                        <a:t>خاصة</a:t>
                      </a:r>
                    </a:p>
                  </a:txBody>
                  <a:tcPr marL="38100" marR="38100" marT="12700" marB="12700" anchor="ctr"/>
                </a:tc>
                <a:tc>
                  <a:txBody>
                    <a:bodyPr/>
                    <a:lstStyle/>
                    <a:p>
                      <a:pPr algn="r" rtl="1" fontAlgn="base"/>
                      <a:r>
                        <a:rPr lang="ar-JO" b="1" dirty="0">
                          <a:solidFill>
                            <a:srgbClr val="212121"/>
                          </a:solidFill>
                          <a:effectLst/>
                        </a:rPr>
                        <a:t>عامة</a:t>
                      </a:r>
                    </a:p>
                  </a:txBody>
                  <a:tcPr marL="38100" marR="38100" marT="12700" marB="1270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b="1" dirty="0">
                          <a:solidFill>
                            <a:srgbClr val="212121"/>
                          </a:solidFill>
                          <a:effectLst/>
                        </a:rPr>
                        <a:t>الميزة</a:t>
                      </a:r>
                    </a:p>
                  </a:txBody>
                  <a:tcPr/>
                </a:tc>
                <a:extLst>
                  <a:ext uri="{0D108BD9-81ED-4DB2-BD59-A6C34878D82A}">
                    <a16:rowId xmlns:a16="http://schemas.microsoft.com/office/drawing/2014/main" val="10000"/>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تظهر </a:t>
                      </a:r>
                      <a:r>
                        <a:rPr lang="ar-JO" sz="1800" b="0" i="0" kern="1200" dirty="0">
                          <a:solidFill>
                            <a:schemeClr val="dk1"/>
                          </a:solidFill>
                          <a:effectLst/>
                          <a:latin typeface="+mn-lt"/>
                          <a:ea typeface="+mn-ea"/>
                          <a:cs typeface="+mn-cs"/>
                        </a:rPr>
                        <a:t>مقاطع الفيديو </a:t>
                      </a:r>
                      <a:r>
                        <a:rPr lang="ar-JO" dirty="0">
                          <a:effectLst/>
                        </a:rPr>
                        <a:t>في عمليات البحث.</a:t>
                      </a:r>
                    </a:p>
                  </a:txBody>
                  <a:tcPr marL="38100" marR="38100" marT="12700" marB="12700"/>
                </a:tc>
                <a:extLst>
                  <a:ext uri="{0D108BD9-81ED-4DB2-BD59-A6C34878D82A}">
                    <a16:rowId xmlns:a16="http://schemas.microsoft.com/office/drawing/2014/main" val="10001"/>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sz="1800" b="0" i="0" kern="1200" dirty="0">
                          <a:solidFill>
                            <a:schemeClr val="dk1"/>
                          </a:solidFill>
                          <a:effectLst/>
                          <a:latin typeface="+mn-lt"/>
                          <a:ea typeface="+mn-ea"/>
                          <a:cs typeface="+mn-cs"/>
                        </a:rPr>
                        <a:t>تظهر مقاطع الفيديو في علامة تبويب مقاطع الفيديو على صفحة قناتك.</a:t>
                      </a:r>
                      <a:endParaRPr lang="ar-JO" dirty="0">
                        <a:effectLst/>
                      </a:endParaRPr>
                    </a:p>
                  </a:txBody>
                  <a:tcPr marL="38100" marR="38100" marT="12700" marB="12700"/>
                </a:tc>
                <a:extLst>
                  <a:ext uri="{0D108BD9-81ED-4DB2-BD59-A6C34878D82A}">
                    <a16:rowId xmlns:a16="http://schemas.microsoft.com/office/drawing/2014/main" val="10002"/>
                  </a:ext>
                </a:extLst>
              </a:tr>
              <a:tr h="370840">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يمكن مشاركة رابط الفيديو.</a:t>
                      </a:r>
                      <a:endParaRPr lang="en-US" dirty="0">
                        <a:effectLst/>
                      </a:endParaRPr>
                    </a:p>
                  </a:txBody>
                  <a:tcPr marL="38100" marR="38100" marT="12700" marB="12700"/>
                </a:tc>
                <a:extLst>
                  <a:ext uri="{0D108BD9-81ED-4DB2-BD59-A6C34878D82A}">
                    <a16:rowId xmlns:a16="http://schemas.microsoft.com/office/drawing/2014/main" val="10003"/>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marL="0" marR="0" indent="0" algn="r" defTabSz="914400" rtl="1" eaLnBrk="1" fontAlgn="t" latinLnBrk="0" hangingPunct="1">
                        <a:lnSpc>
                          <a:spcPct val="100000"/>
                        </a:lnSpc>
                        <a:spcBef>
                          <a:spcPts val="0"/>
                        </a:spcBef>
                        <a:spcAft>
                          <a:spcPts val="0"/>
                        </a:spcAft>
                        <a:buClrTx/>
                        <a:buSzTx/>
                        <a:buFontTx/>
                        <a:buNone/>
                        <a:tabLst/>
                        <a:defRPr/>
                      </a:pPr>
                      <a:r>
                        <a:rPr lang="ar-JO" baseline="0" dirty="0">
                          <a:effectLst/>
                        </a:rPr>
                        <a:t>لمشاهدة الفيديو يجب تسجيل الدخول في جوجل.</a:t>
                      </a:r>
                      <a:endParaRPr lang="ar-JO" dirty="0">
                        <a:effectLst/>
                      </a:endParaRPr>
                    </a:p>
                  </a:txBody>
                  <a:tcPr marL="38100" marR="38100" marT="12700" marB="127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138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تتزيل الفيديوهات من يوتيوب</a:t>
            </a:r>
            <a:r>
              <a:rPr lang="en-US" dirty="0">
                <a:solidFill>
                  <a:schemeClr val="tx2"/>
                </a:solidFill>
              </a:rPr>
              <a:t>Download </a:t>
            </a:r>
          </a:p>
        </p:txBody>
      </p:sp>
    </p:spTree>
    <p:extLst>
      <p:ext uri="{BB962C8B-B14F-4D97-AF65-F5344CB8AC3E}">
        <p14:creationId xmlns:p14="http://schemas.microsoft.com/office/powerpoint/2010/main" val="245543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تسجيل الدخول الى يوتيوب</a:t>
            </a:r>
            <a:endParaRPr lang="en-US" dirty="0">
              <a:solidFill>
                <a:schemeClr val="tx2"/>
              </a:solidFill>
            </a:endParaRPr>
          </a:p>
        </p:txBody>
      </p:sp>
    </p:spTree>
    <p:extLst>
      <p:ext uri="{BB962C8B-B14F-4D97-AF65-F5344CB8AC3E}">
        <p14:creationId xmlns:p14="http://schemas.microsoft.com/office/powerpoint/2010/main" val="14026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تتزيل الفيديوهات من يوتيوب</a:t>
            </a:r>
            <a:r>
              <a:rPr lang="en-US" dirty="0"/>
              <a:t>Download </a:t>
            </a:r>
          </a:p>
        </p:txBody>
      </p:sp>
      <p:sp>
        <p:nvSpPr>
          <p:cNvPr id="3" name="Content Placeholder 2"/>
          <p:cNvSpPr>
            <a:spLocks noGrp="1"/>
          </p:cNvSpPr>
          <p:nvPr>
            <p:ph idx="1"/>
          </p:nvPr>
        </p:nvSpPr>
        <p:spPr/>
        <p:txBody>
          <a:bodyPr/>
          <a:lstStyle/>
          <a:p>
            <a:r>
              <a:rPr lang="ar-JO"/>
              <a:t>لايوجد خيار التحميل في موقع يوتيوب (هذا الخيار موجود في الجوال فقط)، لذلك يجب الذهاب إلى مواقع على شبكة الانترنت من شأنها أن تحميل الفيديو الذي نريده حيث نقوم بنسخ رابط الفيديو المراد تحميله</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133600" y="2971800"/>
            <a:ext cx="5486400" cy="2409825"/>
          </a:xfrm>
          <a:prstGeom prst="rect">
            <a:avLst/>
          </a:prstGeom>
          <a:noFill/>
          <a:ln w="9525">
            <a:noFill/>
            <a:round/>
            <a:headEnd/>
            <a:tailEnd/>
          </a:ln>
          <a:effectLst/>
        </p:spPr>
      </p:pic>
    </p:spTree>
    <p:extLst>
      <p:ext uri="{BB962C8B-B14F-4D97-AF65-F5344CB8AC3E}">
        <p14:creationId xmlns:p14="http://schemas.microsoft.com/office/powerpoint/2010/main" val="236868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تنزيل الفيديوهات من يوتيوب </a:t>
            </a:r>
            <a:r>
              <a:rPr lang="en-US" dirty="0"/>
              <a:t> Download</a:t>
            </a:r>
          </a:p>
        </p:txBody>
      </p:sp>
      <p:sp>
        <p:nvSpPr>
          <p:cNvPr id="3" name="Content Placeholder 2"/>
          <p:cNvSpPr>
            <a:spLocks noGrp="1"/>
          </p:cNvSpPr>
          <p:nvPr>
            <p:ph idx="1"/>
          </p:nvPr>
        </p:nvSpPr>
        <p:spPr/>
        <p:txBody>
          <a:bodyPr/>
          <a:lstStyle/>
          <a:p>
            <a:r>
              <a:rPr lang="ar-JO" dirty="0"/>
              <a:t>بعض المواقع التي تمكنك من تحميل فيديوهات اليوتيوب:</a:t>
            </a:r>
          </a:p>
          <a:p>
            <a:pPr lvl="1"/>
            <a:r>
              <a:rPr lang="en-US" dirty="0">
                <a:hlinkClick r:id="rId2"/>
              </a:rPr>
              <a:t>http://en.savefrom.net/</a:t>
            </a:r>
            <a:endParaRPr lang="ar-JO" dirty="0"/>
          </a:p>
          <a:p>
            <a:pPr lvl="1"/>
            <a:r>
              <a:rPr lang="en-US" dirty="0">
                <a:hlinkClick r:id="rId3"/>
              </a:rPr>
              <a:t>http://www.clipconverter.cc/</a:t>
            </a:r>
            <a:endParaRPr lang="ar-JO" dirty="0"/>
          </a:p>
          <a:p>
            <a:pPr lvl="1"/>
            <a:r>
              <a:rPr lang="en-US" dirty="0">
                <a:hlinkClick r:id="rId4"/>
              </a:rPr>
              <a:t>http://www.onlineyoutube.com/YouTube-Download</a:t>
            </a:r>
            <a:endParaRPr lang="ar-JO" dirty="0"/>
          </a:p>
          <a:p>
            <a:endParaRPr lang="ar-JO" dirty="0"/>
          </a:p>
          <a:p>
            <a:r>
              <a:rPr lang="ar-JO" dirty="0"/>
              <a:t>كما يمكنك اضافة حرفي </a:t>
            </a:r>
            <a:r>
              <a:rPr lang="en-US" dirty="0" err="1"/>
              <a:t>ss</a:t>
            </a:r>
            <a:r>
              <a:rPr lang="en-US" dirty="0"/>
              <a:t> </a:t>
            </a:r>
            <a:r>
              <a:rPr lang="ar-JO" dirty="0"/>
              <a:t> قبل كلمة</a:t>
            </a:r>
            <a:r>
              <a:rPr lang="en-US" dirty="0" err="1"/>
              <a:t>Youtube</a:t>
            </a:r>
            <a:r>
              <a:rPr lang="en-US" dirty="0"/>
              <a:t> </a:t>
            </a:r>
            <a:r>
              <a:rPr lang="ar-JO" dirty="0"/>
              <a:t> في شريط عنوان المتصفح</a:t>
            </a:r>
            <a:endParaRPr lang="en-US" dirty="0"/>
          </a:p>
          <a:p>
            <a:pPr lvl="1"/>
            <a:r>
              <a:rPr lang="ar-JO" dirty="0"/>
              <a:t>مثال: </a:t>
            </a:r>
            <a:r>
              <a:rPr lang="en-US" dirty="0">
                <a:hlinkClick r:id="rId5"/>
              </a:rPr>
              <a:t>https://www.</a:t>
            </a:r>
            <a:r>
              <a:rPr lang="en-US" b="1" dirty="0">
                <a:hlinkClick r:id="rId5"/>
              </a:rPr>
              <a:t>ss</a:t>
            </a:r>
            <a:r>
              <a:rPr lang="en-US" dirty="0">
                <a:hlinkClick r:id="rId5"/>
              </a:rPr>
              <a:t>youtube.com/watch?v=dYk_kBvrGQI</a:t>
            </a:r>
            <a:endParaRPr lang="en-US" dirty="0"/>
          </a:p>
          <a:p>
            <a:pPr lvl="1"/>
            <a:endParaRPr lang="ar-JO" dirty="0"/>
          </a:p>
          <a:p>
            <a:endParaRPr lang="en-US" dirty="0"/>
          </a:p>
        </p:txBody>
      </p:sp>
    </p:spTree>
    <p:extLst>
      <p:ext uri="{BB962C8B-B14F-4D97-AF65-F5344CB8AC3E}">
        <p14:creationId xmlns:p14="http://schemas.microsoft.com/office/powerpoint/2010/main" val="41277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ar-JO" dirty="0"/>
              <a:t>تسجيل الدخول الى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عندما تسجّل الدخول إلى يوتيوب باستخدام حسابك في جوجل</a:t>
            </a:r>
            <a:r>
              <a:rPr lang="en-US" b="0" dirty="0"/>
              <a:t>، </a:t>
            </a:r>
            <a:r>
              <a:rPr lang="ar-JO" b="0" dirty="0"/>
              <a:t>يمكنك الاستفادة من العديد من الميزات المتوفرة في يوتيوب ومنها</a:t>
            </a:r>
            <a:r>
              <a:rPr lang="en-US" b="0" dirty="0"/>
              <a:t>:</a:t>
            </a:r>
          </a:p>
          <a:p>
            <a:pPr marL="800100" lvl="1" indent="-342900" fontAlgn="base"/>
            <a:r>
              <a:rPr lang="ar-JO" b="0" dirty="0"/>
              <a:t>إ</a:t>
            </a:r>
            <a:r>
              <a:rPr lang="ar-JO" dirty="0"/>
              <a:t>بداء الإعجاب/عدم الإعجاب بمقاطع الفيديو.</a:t>
            </a:r>
          </a:p>
          <a:p>
            <a:pPr marL="800100" lvl="1" indent="-342900" fontAlgn="base"/>
            <a:r>
              <a:rPr lang="ar-JO" dirty="0"/>
              <a:t>حفظ مقاطع الفيديو المفضلة في قوائم التشغيل </a:t>
            </a:r>
            <a:r>
              <a:rPr lang="en-US" dirty="0"/>
              <a:t>playlists</a:t>
            </a:r>
            <a:r>
              <a:rPr lang="ar-JO" dirty="0"/>
              <a:t> وفي </a:t>
            </a:r>
            <a:r>
              <a:rPr lang="ar-JO"/>
              <a:t>قائمة المشاهدة </a:t>
            </a:r>
            <a:r>
              <a:rPr lang="ar-JO" dirty="0"/>
              <a:t>لاحقًا </a:t>
            </a:r>
            <a:r>
              <a:rPr lang="en-US" dirty="0"/>
              <a:t>Watch Later</a:t>
            </a:r>
            <a:r>
              <a:rPr lang="ar-JO" dirty="0"/>
              <a:t>.</a:t>
            </a:r>
          </a:p>
          <a:p>
            <a:pPr marL="800100" lvl="1" indent="-342900" fontAlgn="base"/>
            <a:r>
              <a:rPr lang="ar-JO" dirty="0"/>
              <a:t>الاشتراك في القنوات </a:t>
            </a:r>
            <a:r>
              <a:rPr lang="en-US" dirty="0"/>
              <a:t>Channels</a:t>
            </a:r>
            <a:r>
              <a:rPr lang="ar-JO" dirty="0"/>
              <a:t>.</a:t>
            </a:r>
          </a:p>
          <a:p>
            <a:pPr marL="800100" lvl="1" indent="-342900" fontAlgn="base"/>
            <a:r>
              <a:rPr lang="ar-JO" dirty="0"/>
              <a:t>سجل المشاهدة </a:t>
            </a:r>
            <a:r>
              <a:rPr lang="en-US" dirty="0"/>
              <a:t>History</a:t>
            </a:r>
            <a:r>
              <a:rPr lang="ar-JO" dirty="0"/>
              <a:t>.</a:t>
            </a:r>
          </a:p>
          <a:p>
            <a:pPr marL="800100" lvl="1" indent="-342900" fontAlgn="base"/>
            <a:r>
              <a:rPr lang="ar-JO" dirty="0"/>
              <a:t>الإبلاغ عن مقاطع الفيديو</a:t>
            </a:r>
            <a:r>
              <a:rPr lang="en-US" dirty="0"/>
              <a:t>Report </a:t>
            </a:r>
            <a:r>
              <a:rPr lang="ar-JO" dirty="0"/>
              <a:t>.</a:t>
            </a:r>
            <a:endParaRPr lang="en-US" dirty="0"/>
          </a:p>
          <a:p>
            <a:pPr marL="800100" lvl="1" indent="-342900" fontAlgn="base"/>
            <a:r>
              <a:rPr lang="ar-JO" dirty="0"/>
              <a:t>انشاء قناة خاصة  </a:t>
            </a:r>
            <a:r>
              <a:rPr lang="en-US" dirty="0"/>
              <a:t>My Channel</a:t>
            </a:r>
            <a:r>
              <a:rPr lang="ar-JO" dirty="0"/>
              <a:t>.</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Tree>
    <p:extLst>
      <p:ext uri="{BB962C8B-B14F-4D97-AF65-F5344CB8AC3E}">
        <p14:creationId xmlns:p14="http://schemas.microsoft.com/office/powerpoint/2010/main" val="303480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sz="5600" dirty="0">
                <a:solidFill>
                  <a:schemeClr val="tx2"/>
                </a:solidFill>
              </a:rPr>
              <a:t>الصفحة الرئيسية </a:t>
            </a:r>
            <a:r>
              <a:rPr lang="en-US" sz="5600" dirty="0">
                <a:solidFill>
                  <a:schemeClr val="tx2"/>
                </a:solidFill>
              </a:rPr>
              <a:t>Home</a:t>
            </a:r>
            <a:br>
              <a:rPr lang="en-US" sz="5600" dirty="0">
                <a:solidFill>
                  <a:schemeClr val="tx2"/>
                </a:solidFill>
              </a:rPr>
            </a:br>
            <a:r>
              <a:rPr lang="ar-JO" sz="5600" dirty="0">
                <a:solidFill>
                  <a:schemeClr val="tx2"/>
                </a:solidFill>
              </a:rPr>
              <a:t>والمحتويات الشائعة </a:t>
            </a:r>
            <a:r>
              <a:rPr lang="en-US" sz="5600" dirty="0">
                <a:solidFill>
                  <a:schemeClr val="tx2"/>
                </a:solidFill>
              </a:rPr>
              <a:t>Trending</a:t>
            </a:r>
          </a:p>
        </p:txBody>
      </p:sp>
    </p:spTree>
    <p:extLst>
      <p:ext uri="{BB962C8B-B14F-4D97-AF65-F5344CB8AC3E}">
        <p14:creationId xmlns:p14="http://schemas.microsoft.com/office/powerpoint/2010/main" val="191097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0659-B5A6-4D5E-A174-5FD4CA729F3E}"/>
              </a:ext>
            </a:extLst>
          </p:cNvPr>
          <p:cNvSpPr>
            <a:spLocks noGrp="1"/>
          </p:cNvSpPr>
          <p:nvPr>
            <p:ph type="title"/>
          </p:nvPr>
        </p:nvSpPr>
        <p:spPr/>
        <p:txBody>
          <a:bodyPr/>
          <a:lstStyle/>
          <a:p>
            <a:r>
              <a:rPr lang="ar-JO" sz="3200" dirty="0"/>
              <a:t>الصفحة الرئيسية </a:t>
            </a:r>
            <a:r>
              <a:rPr lang="en-US" sz="3200" dirty="0"/>
              <a:t>Home</a:t>
            </a:r>
            <a:br>
              <a:rPr lang="en-US" sz="3200" dirty="0"/>
            </a:br>
            <a:endParaRPr lang="en-US" dirty="0"/>
          </a:p>
        </p:txBody>
      </p:sp>
      <p:sp>
        <p:nvSpPr>
          <p:cNvPr id="4" name="Slide Number Placeholder 3">
            <a:extLst>
              <a:ext uri="{FF2B5EF4-FFF2-40B4-BE49-F238E27FC236}">
                <a16:creationId xmlns:a16="http://schemas.microsoft.com/office/drawing/2014/main" id="{6F4BC593-12F5-49CD-B347-658A8CDC7B35}"/>
              </a:ext>
            </a:extLst>
          </p:cNvPr>
          <p:cNvSpPr>
            <a:spLocks noGrp="1"/>
          </p:cNvSpPr>
          <p:nvPr>
            <p:ph type="sldNum" sz="quarter" idx="12"/>
          </p:nvPr>
        </p:nvSpPr>
        <p:spPr/>
        <p:txBody>
          <a:bodyPr/>
          <a:lstStyle/>
          <a:p>
            <a:fld id="{A85E95EA-764A-438A-AB2D-615555310C78}" type="slidenum">
              <a:rPr lang="en-GB" smtClean="0"/>
              <a:pPr/>
              <a:t>6</a:t>
            </a:fld>
            <a:endParaRPr lang="en-GB"/>
          </a:p>
        </p:txBody>
      </p:sp>
      <p:pic>
        <p:nvPicPr>
          <p:cNvPr id="5" name="Picture 4">
            <a:extLst>
              <a:ext uri="{FF2B5EF4-FFF2-40B4-BE49-F238E27FC236}">
                <a16:creationId xmlns:a16="http://schemas.microsoft.com/office/drawing/2014/main" id="{382FF355-2517-4385-97EA-45B51846C875}"/>
              </a:ext>
            </a:extLst>
          </p:cNvPr>
          <p:cNvPicPr>
            <a:picLocks noChangeAspect="1"/>
          </p:cNvPicPr>
          <p:nvPr/>
        </p:nvPicPr>
        <p:blipFill>
          <a:blip r:embed="rId2"/>
          <a:stretch>
            <a:fillRect/>
          </a:stretch>
        </p:blipFill>
        <p:spPr>
          <a:xfrm>
            <a:off x="297377" y="2400878"/>
            <a:ext cx="8587860" cy="4076122"/>
          </a:xfrm>
          <a:prstGeom prst="rect">
            <a:avLst/>
          </a:prstGeom>
        </p:spPr>
      </p:pic>
      <p:sp>
        <p:nvSpPr>
          <p:cNvPr id="6" name="Content Placeholder 2">
            <a:extLst>
              <a:ext uri="{FF2B5EF4-FFF2-40B4-BE49-F238E27FC236}">
                <a16:creationId xmlns:a16="http://schemas.microsoft.com/office/drawing/2014/main" id="{5F809D08-EC38-4AA7-BC6F-BDB76D35DE75}"/>
              </a:ext>
            </a:extLst>
          </p:cNvPr>
          <p:cNvSpPr>
            <a:spLocks noGrp="1"/>
          </p:cNvSpPr>
          <p:nvPr>
            <p:ph idx="1"/>
          </p:nvPr>
        </p:nvSpPr>
        <p:spPr>
          <a:xfrm>
            <a:off x="457200" y="1752600"/>
            <a:ext cx="7620000" cy="4373563"/>
          </a:xfrm>
        </p:spPr>
        <p:txBody>
          <a:bodyPr>
            <a:normAutofit/>
          </a:bodyPr>
          <a:lstStyle/>
          <a:p>
            <a:r>
              <a:rPr lang="ar-JO" dirty="0"/>
              <a:t>مقاطع الفيديو المقترحة ومقاطع الفيديو من القنوات التي اشتركت فيها وغير ذلك</a:t>
            </a:r>
            <a:endParaRPr lang="en-US" dirty="0"/>
          </a:p>
        </p:txBody>
      </p:sp>
    </p:spTree>
    <p:extLst>
      <p:ext uri="{BB962C8B-B14F-4D97-AF65-F5344CB8AC3E}">
        <p14:creationId xmlns:p14="http://schemas.microsoft.com/office/powerpoint/2010/main" val="428109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0659-B5A6-4D5E-A174-5FD4CA729F3E}"/>
              </a:ext>
            </a:extLst>
          </p:cNvPr>
          <p:cNvSpPr>
            <a:spLocks noGrp="1"/>
          </p:cNvSpPr>
          <p:nvPr>
            <p:ph type="title"/>
          </p:nvPr>
        </p:nvSpPr>
        <p:spPr/>
        <p:txBody>
          <a:bodyPr/>
          <a:lstStyle/>
          <a:p>
            <a:r>
              <a:rPr lang="ar-JO" sz="3200" dirty="0"/>
              <a:t>المحتويات الشائعة </a:t>
            </a:r>
            <a:r>
              <a:rPr lang="en-US" sz="3200" dirty="0"/>
              <a:t>Trending</a:t>
            </a:r>
            <a:br>
              <a:rPr lang="en-US" sz="3200" dirty="0"/>
            </a:br>
            <a:endParaRPr lang="en-US" dirty="0"/>
          </a:p>
        </p:txBody>
      </p:sp>
      <p:sp>
        <p:nvSpPr>
          <p:cNvPr id="4" name="Slide Number Placeholder 3">
            <a:extLst>
              <a:ext uri="{FF2B5EF4-FFF2-40B4-BE49-F238E27FC236}">
                <a16:creationId xmlns:a16="http://schemas.microsoft.com/office/drawing/2014/main" id="{6F4BC593-12F5-49CD-B347-658A8CDC7B35}"/>
              </a:ext>
            </a:extLst>
          </p:cNvPr>
          <p:cNvSpPr>
            <a:spLocks noGrp="1"/>
          </p:cNvSpPr>
          <p:nvPr>
            <p:ph type="sldNum" sz="quarter" idx="12"/>
          </p:nvPr>
        </p:nvSpPr>
        <p:spPr/>
        <p:txBody>
          <a:bodyPr/>
          <a:lstStyle/>
          <a:p>
            <a:fld id="{A85E95EA-764A-438A-AB2D-615555310C78}" type="slidenum">
              <a:rPr lang="en-GB" smtClean="0"/>
              <a:pPr/>
              <a:t>7</a:t>
            </a:fld>
            <a:endParaRPr lang="en-GB"/>
          </a:p>
        </p:txBody>
      </p:sp>
      <p:sp>
        <p:nvSpPr>
          <p:cNvPr id="6" name="Content Placeholder 2">
            <a:extLst>
              <a:ext uri="{FF2B5EF4-FFF2-40B4-BE49-F238E27FC236}">
                <a16:creationId xmlns:a16="http://schemas.microsoft.com/office/drawing/2014/main" id="{5F809D08-EC38-4AA7-BC6F-BDB76D35DE75}"/>
              </a:ext>
            </a:extLst>
          </p:cNvPr>
          <p:cNvSpPr>
            <a:spLocks noGrp="1"/>
          </p:cNvSpPr>
          <p:nvPr>
            <p:ph idx="1"/>
          </p:nvPr>
        </p:nvSpPr>
        <p:spPr>
          <a:xfrm>
            <a:off x="457200" y="1752600"/>
            <a:ext cx="7620000" cy="4373563"/>
          </a:xfrm>
        </p:spPr>
        <p:txBody>
          <a:bodyPr>
            <a:normAutofit/>
          </a:bodyPr>
          <a:lstStyle/>
          <a:p>
            <a:r>
              <a:rPr lang="ar-JO" dirty="0"/>
              <a:t>مقاطع الفيديو الشائعة حاليًا على يوتيوب</a:t>
            </a:r>
            <a:endParaRPr lang="en-US" dirty="0"/>
          </a:p>
        </p:txBody>
      </p:sp>
      <p:pic>
        <p:nvPicPr>
          <p:cNvPr id="3" name="Picture 2">
            <a:extLst>
              <a:ext uri="{FF2B5EF4-FFF2-40B4-BE49-F238E27FC236}">
                <a16:creationId xmlns:a16="http://schemas.microsoft.com/office/drawing/2014/main" id="{35434659-06D6-4105-93CC-A9A801EE4504}"/>
              </a:ext>
            </a:extLst>
          </p:cNvPr>
          <p:cNvPicPr>
            <a:picLocks noChangeAspect="1"/>
          </p:cNvPicPr>
          <p:nvPr/>
        </p:nvPicPr>
        <p:blipFill>
          <a:blip r:embed="rId2"/>
          <a:stretch>
            <a:fillRect/>
          </a:stretch>
        </p:blipFill>
        <p:spPr>
          <a:xfrm>
            <a:off x="304800" y="2152491"/>
            <a:ext cx="8646574" cy="3973672"/>
          </a:xfrm>
          <a:prstGeom prst="rect">
            <a:avLst/>
          </a:prstGeom>
        </p:spPr>
      </p:pic>
    </p:spTree>
    <p:extLst>
      <p:ext uri="{BB962C8B-B14F-4D97-AF65-F5344CB8AC3E}">
        <p14:creationId xmlns:p14="http://schemas.microsoft.com/office/powerpoint/2010/main" val="184683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الفيديو في يوتيوب </a:t>
            </a:r>
            <a:r>
              <a:rPr lang="en-US" dirty="0">
                <a:solidFill>
                  <a:schemeClr val="tx2"/>
                </a:solidFill>
              </a:rPr>
              <a:t>Video</a:t>
            </a:r>
          </a:p>
        </p:txBody>
      </p:sp>
    </p:spTree>
    <p:extLst>
      <p:ext uri="{BB962C8B-B14F-4D97-AF65-F5344CB8AC3E}">
        <p14:creationId xmlns:p14="http://schemas.microsoft.com/office/powerpoint/2010/main" val="111170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ar-JO" dirty="0"/>
              <a:t>الفيديو في يوتيوب </a:t>
            </a:r>
            <a:r>
              <a:rPr lang="en-US" dirty="0"/>
              <a:t>Video</a:t>
            </a:r>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JO" b="0" dirty="0"/>
              <a:t>صفحة الفيديو في يوتيوب يتكون من</a:t>
            </a:r>
            <a:r>
              <a:rPr lang="en-US" b="0" dirty="0"/>
              <a:t>:</a:t>
            </a:r>
          </a:p>
          <a:p>
            <a:pPr marL="800100" lvl="1" indent="-342900" fontAlgn="base"/>
            <a:r>
              <a:rPr lang="ar-JO" b="0" dirty="0"/>
              <a:t>مقطع الفيديو</a:t>
            </a:r>
          </a:p>
          <a:p>
            <a:pPr marL="800100" lvl="1" indent="-342900" fontAlgn="base"/>
            <a:r>
              <a:rPr lang="ar-JO" b="0" dirty="0"/>
              <a:t>الصورة المصغرة </a:t>
            </a:r>
            <a:r>
              <a:rPr lang="en-US" b="0" dirty="0"/>
              <a:t>Thumbnail</a:t>
            </a:r>
          </a:p>
          <a:p>
            <a:pPr marL="800100" lvl="1" indent="-342900" fontAlgn="base"/>
            <a:r>
              <a:rPr lang="ar-JO" b="0" dirty="0"/>
              <a:t>الاعجاب وع</a:t>
            </a:r>
            <a:r>
              <a:rPr lang="ar-JO" dirty="0"/>
              <a:t>د</a:t>
            </a:r>
            <a:r>
              <a:rPr lang="ar-JO" b="0" dirty="0"/>
              <a:t>م الاعجاب </a:t>
            </a:r>
            <a:r>
              <a:rPr lang="en-US" b="0" dirty="0"/>
              <a:t>like and dislike</a:t>
            </a:r>
            <a:endParaRPr lang="ar-JO" b="0" dirty="0"/>
          </a:p>
          <a:p>
            <a:pPr marL="800100" lvl="1" indent="-342900" fontAlgn="base"/>
            <a:r>
              <a:rPr lang="ar-JO" b="0" dirty="0"/>
              <a:t>التعليقات </a:t>
            </a:r>
            <a:r>
              <a:rPr lang="en-US" b="0" dirty="0"/>
              <a:t>comments</a:t>
            </a:r>
          </a:p>
          <a:p>
            <a:pPr marL="800100" lvl="1" indent="-342900" fontAlgn="base"/>
            <a:r>
              <a:rPr lang="ar-JO" dirty="0"/>
              <a:t>عدد المشاهدات </a:t>
            </a:r>
            <a:r>
              <a:rPr lang="en-US" dirty="0"/>
              <a:t>views</a:t>
            </a:r>
            <a:endParaRPr lang="ar-JO" dirty="0"/>
          </a:p>
          <a:p>
            <a:pPr marL="800100" lvl="1" indent="-342900" fontAlgn="base"/>
            <a:r>
              <a:rPr lang="ar-JO" dirty="0"/>
              <a:t>النشر </a:t>
            </a:r>
            <a:r>
              <a:rPr lang="en-US" dirty="0"/>
              <a:t>share</a:t>
            </a:r>
          </a:p>
          <a:p>
            <a:pPr marL="800100" lvl="1" indent="-342900" fontAlgn="base"/>
            <a:r>
              <a:rPr lang="ar-JO" dirty="0"/>
              <a:t>الحفظ في المكتبة </a:t>
            </a:r>
            <a:r>
              <a:rPr lang="en-US" dirty="0"/>
              <a:t>save</a:t>
            </a:r>
          </a:p>
          <a:p>
            <a:pPr marL="800100" lvl="1" indent="-342900" fontAlgn="base"/>
            <a:r>
              <a:rPr lang="ar-JO" dirty="0"/>
              <a:t>الابلاغ </a:t>
            </a:r>
            <a:r>
              <a:rPr lang="en-US" dirty="0"/>
              <a:t>report</a:t>
            </a:r>
          </a:p>
          <a:p>
            <a:pPr marL="800100" lvl="1" indent="-342900" fontAlgn="base"/>
            <a:r>
              <a:rPr lang="ar-JO" dirty="0"/>
              <a:t>عنوان الفيديو </a:t>
            </a:r>
            <a:r>
              <a:rPr lang="en-US" dirty="0"/>
              <a:t>Title</a:t>
            </a:r>
            <a:endParaRPr lang="ar-JO" dirty="0"/>
          </a:p>
          <a:p>
            <a:pPr marL="800100" lvl="1" indent="-342900" fontAlgn="base"/>
            <a:r>
              <a:rPr lang="ar-JO" dirty="0"/>
              <a:t>القناة </a:t>
            </a:r>
            <a:r>
              <a:rPr lang="en-US" dirty="0"/>
              <a:t>Channel</a:t>
            </a:r>
            <a:r>
              <a:rPr lang="ar-JO" dirty="0"/>
              <a:t> (والاشتراك فيها)</a:t>
            </a:r>
            <a:endParaRPr lang="en-US" dirty="0"/>
          </a:p>
          <a:p>
            <a:pPr marL="800100" lvl="1" indent="-342900" fontAlgn="base"/>
            <a:r>
              <a:rPr lang="ar-JO" dirty="0"/>
              <a:t>تاريخ النشر </a:t>
            </a:r>
            <a:r>
              <a:rPr lang="en-US" dirty="0"/>
              <a:t>publish date</a:t>
            </a:r>
          </a:p>
          <a:p>
            <a:pPr marL="800100" lvl="1" indent="-342900" fontAlgn="base"/>
            <a:r>
              <a:rPr lang="ar-JO" dirty="0"/>
              <a:t>فيديوهات ذات علاقة</a:t>
            </a:r>
            <a:r>
              <a:rPr lang="en-US" dirty="0"/>
              <a:t> </a:t>
            </a:r>
            <a:r>
              <a:rPr lang="ar-JO" dirty="0"/>
              <a:t> </a:t>
            </a:r>
            <a:r>
              <a:rPr lang="en-US" dirty="0"/>
              <a:t>Related videos</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spTree>
    <p:extLst>
      <p:ext uri="{BB962C8B-B14F-4D97-AF65-F5344CB8AC3E}">
        <p14:creationId xmlns:p14="http://schemas.microsoft.com/office/powerpoint/2010/main" val="4267541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22207</TotalTime>
  <Words>1250</Words>
  <Application>Microsoft Office PowerPoint</Application>
  <PresentationFormat>On-screen Show (4:3)</PresentationFormat>
  <Paragraphs>206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Roboto</vt:lpstr>
      <vt:lpstr>SN Theme</vt:lpstr>
      <vt:lpstr>يوتيوب YouTube</vt:lpstr>
      <vt:lpstr>ما هو يوتيوب؟</vt:lpstr>
      <vt:lpstr>تسجيل الدخول الى يوتيوب</vt:lpstr>
      <vt:lpstr>تسجيل الدخول الى يوتيوب</vt:lpstr>
      <vt:lpstr>الصفحة الرئيسية Home والمحتويات الشائعة Trending</vt:lpstr>
      <vt:lpstr>الصفحة الرئيسية Home </vt:lpstr>
      <vt:lpstr>المحتويات الشائعة Trending </vt:lpstr>
      <vt:lpstr>الفيديو في يوتيوب Video</vt:lpstr>
      <vt:lpstr>الفيديو في يوتيوب Video</vt:lpstr>
      <vt:lpstr>تغيير سرعة مقطع الفيديو</vt:lpstr>
      <vt:lpstr>نسخ رابط الفيديو في لحظة معينة</vt:lpstr>
      <vt:lpstr>حساب عدد مشاهدات الفيديو في يوتيوب</vt:lpstr>
      <vt:lpstr>تجميد عدد المشاهدات عندما تصل 301</vt:lpstr>
      <vt:lpstr>المكتبة library</vt:lpstr>
      <vt:lpstr>المكتبة library</vt:lpstr>
      <vt:lpstr>الاشتراكات Subscriptions</vt:lpstr>
      <vt:lpstr>الاشتراكات Subscriptions</vt:lpstr>
      <vt:lpstr>صفحة القناة Channel</vt:lpstr>
      <vt:lpstr>صفحة القناة Channel</vt:lpstr>
      <vt:lpstr>قناتك My Channel</vt:lpstr>
      <vt:lpstr>انشاء قناتك على يوتيوب</vt:lpstr>
      <vt:lpstr>قناتي my Channel</vt:lpstr>
      <vt:lpstr> قوائم التشغيل playlists</vt:lpstr>
      <vt:lpstr> قوائم التشغيل playlists</vt:lpstr>
      <vt:lpstr> قوائم التشغيل playlists</vt:lpstr>
      <vt:lpstr>تحميل الفيديوهات على اليوتيوب  Upload </vt:lpstr>
      <vt:lpstr>تحميل الفيديوهات على اليوتيوب  Upload </vt:lpstr>
      <vt:lpstr>تحميل الفيديوهات على اليوتيوب  Upload</vt:lpstr>
      <vt:lpstr>تتزيل الفيديوهات من يوتيوبDownload </vt:lpstr>
      <vt:lpstr>تتزيل الفيديوهات من يوتيوبDownload </vt:lpstr>
      <vt:lpstr>تنزيل الفيديوهات من يوتيوب  Download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cp:lastModifiedBy>Raneem</cp:lastModifiedBy>
  <cp:revision>1037</cp:revision>
  <dcterms:created xsi:type="dcterms:W3CDTF">2015-02-28T12:48:04Z</dcterms:created>
  <dcterms:modified xsi:type="dcterms:W3CDTF">2019-12-13T17:51:16Z</dcterms:modified>
</cp:coreProperties>
</file>